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2" r:id="rId5"/>
    <p:sldId id="274" r:id="rId6"/>
    <p:sldId id="257" r:id="rId7"/>
    <p:sldId id="258" r:id="rId8"/>
    <p:sldId id="269" r:id="rId9"/>
    <p:sldId id="270" r:id="rId10"/>
    <p:sldId id="275" r:id="rId11"/>
    <p:sldId id="259" r:id="rId12"/>
    <p:sldId id="260" r:id="rId13"/>
    <p:sldId id="266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5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44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68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3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60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0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39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2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27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9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1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546D-024D-41EE-9127-073A923A0A5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5C85-02E9-402A-8D91-EF4AEB2EF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5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12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3693" y="404664"/>
            <a:ext cx="71287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МБДОУ «Олонский детский сад»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-9647" y="2431750"/>
            <a:ext cx="7344816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Краткая презентация проекта Программы развития на 2023-2027 гг.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8088" y="5589240"/>
            <a:ext cx="419037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Подготовила: заведующий Казакова Ирина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9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7" y="568265"/>
            <a:ext cx="69847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∙ Соответствие образовательной деятельности требованиям ФГОС ДО </a:t>
            </a:r>
            <a:r>
              <a:rPr lang="ru-RU" sz="2000" b="1" dirty="0" smtClean="0"/>
              <a:t>и ФОП </a:t>
            </a:r>
            <a:r>
              <a:rPr lang="ru-RU" sz="2000" b="1" dirty="0"/>
              <a:t>ДО;</a:t>
            </a:r>
          </a:p>
          <a:p>
            <a:pPr fontAlgn="base"/>
            <a:r>
              <a:rPr lang="ru-RU" sz="2000" b="1" dirty="0" smtClean="0"/>
              <a:t> Обучение </a:t>
            </a:r>
            <a:r>
              <a:rPr lang="ru-RU" sz="2000" b="1" dirty="0"/>
              <a:t>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</a:t>
            </a:r>
            <a:r>
              <a:rPr lang="ru-RU" sz="2000" b="1" dirty="0" smtClean="0"/>
              <a:t>средствами;</a:t>
            </a:r>
            <a:endParaRPr lang="ru-RU" sz="2000" b="1" dirty="0"/>
          </a:p>
          <a:p>
            <a:pPr algn="just" fontAlgn="base"/>
            <a:r>
              <a:rPr lang="ru-RU" sz="2000" b="1" dirty="0"/>
              <a:t>∙ 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ребенку и его родителям (законным представителям) равные, качественные условия ДО, вне зависимости от места проживания;</a:t>
            </a:r>
          </a:p>
          <a:p>
            <a:pPr fontAlgn="base"/>
            <a:r>
              <a:rPr lang="ru-RU" sz="2000" b="1" dirty="0"/>
              <a:t>∙ Кадровое обеспечение, соответствующее современным требованиям в сфере образования;</a:t>
            </a:r>
          </a:p>
          <a:p>
            <a:pPr fontAlgn="base"/>
            <a:r>
              <a:rPr lang="ru-RU" sz="2000" b="1" dirty="0"/>
              <a:t>∙ Привлечение родителей к участию в образовательной деятельности, используя разнообразные формы работы;</a:t>
            </a:r>
          </a:p>
          <a:p>
            <a:pPr fontAlgn="base"/>
            <a:r>
              <a:rPr lang="ru-RU" sz="2000" b="1" dirty="0"/>
              <a:t>∙ Модернизация материально-технической базы МБДОУ.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22549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3543" y="260648"/>
            <a:ext cx="63367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Период и этапы реализации программы развития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2592288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1-ый этап - проектировочный </a:t>
            </a:r>
            <a:r>
              <a:rPr lang="ru-RU" sz="1600" b="1" dirty="0" smtClean="0"/>
              <a:t>май </a:t>
            </a:r>
            <a:r>
              <a:rPr lang="ru-RU" sz="1600" b="1" dirty="0"/>
              <a:t>- </a:t>
            </a:r>
            <a:r>
              <a:rPr lang="ru-RU" sz="1600" b="1" dirty="0" smtClean="0"/>
              <a:t>август 2023 </a:t>
            </a:r>
            <a:r>
              <a:rPr lang="ru-RU" sz="1600" b="1" dirty="0"/>
              <a:t>года. Этап подготовки к реализации программы. </a:t>
            </a:r>
            <a:r>
              <a:rPr lang="ru-RU" sz="1600" b="1" dirty="0" smtClean="0"/>
              <a:t> Разработка документов, направленных на информационное, кадровое и методическое развитие ОО.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1628800"/>
            <a:ext cx="2808311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+mj-lt"/>
              </a:rPr>
              <a:t>2-ой этап - содержательный </a:t>
            </a:r>
            <a:r>
              <a:rPr lang="ru-RU" sz="1600" b="1" dirty="0" smtClean="0">
                <a:latin typeface="+mj-lt"/>
              </a:rPr>
              <a:t>сентябрь 2023 </a:t>
            </a:r>
            <a:r>
              <a:rPr lang="ru-RU" sz="1600" b="1" dirty="0">
                <a:latin typeface="+mj-lt"/>
              </a:rPr>
              <a:t>года – декабрь </a:t>
            </a:r>
            <a:r>
              <a:rPr lang="ru-RU" sz="1600" b="1" dirty="0" smtClean="0">
                <a:latin typeface="+mj-lt"/>
              </a:rPr>
              <a:t>2026 </a:t>
            </a:r>
            <a:r>
              <a:rPr lang="ru-RU" sz="1600" b="1" dirty="0">
                <a:latin typeface="+mj-lt"/>
              </a:rPr>
              <a:t>года. Этап практической реализации программы. </a:t>
            </a:r>
            <a:r>
              <a:rPr lang="ru-RU" sz="1600" b="1" spc="-10" dirty="0" smtClean="0">
                <a:latin typeface="+mj-lt"/>
                <a:cs typeface="Roboto"/>
              </a:rPr>
              <a:t>реализация мероприятий, </a:t>
            </a:r>
            <a:r>
              <a:rPr lang="ru-RU" sz="1600" b="1" spc="-5" dirty="0" smtClean="0">
                <a:latin typeface="+mj-lt"/>
                <a:cs typeface="Roboto"/>
              </a:rPr>
              <a:t> </a:t>
            </a:r>
            <a:r>
              <a:rPr lang="ru-RU" sz="1600" b="1" dirty="0" smtClean="0">
                <a:latin typeface="+mj-lt"/>
                <a:cs typeface="Roboto"/>
              </a:rPr>
              <a:t>направленных на достижение </a:t>
            </a:r>
            <a:r>
              <a:rPr lang="ru-RU" sz="1600" b="1" spc="-484" dirty="0" smtClean="0">
                <a:latin typeface="+mj-lt"/>
                <a:cs typeface="Roboto"/>
              </a:rPr>
              <a:t> </a:t>
            </a:r>
            <a:r>
              <a:rPr lang="ru-RU" sz="1600" b="1" spc="-20" dirty="0" smtClean="0">
                <a:latin typeface="+mj-lt"/>
                <a:cs typeface="Roboto"/>
              </a:rPr>
              <a:t>результатов</a:t>
            </a:r>
            <a:r>
              <a:rPr lang="ru-RU" sz="1600" b="1" spc="-15" dirty="0" smtClean="0">
                <a:latin typeface="+mj-lt"/>
                <a:cs typeface="Roboto"/>
              </a:rPr>
              <a:t> </a:t>
            </a:r>
            <a:r>
              <a:rPr lang="ru-RU" sz="1600" b="1" spc="-10" dirty="0" smtClean="0">
                <a:latin typeface="+mj-lt"/>
                <a:cs typeface="Roboto"/>
              </a:rPr>
              <a:t>программы, </a:t>
            </a:r>
            <a:r>
              <a:rPr lang="ru-RU" sz="1600" b="1" spc="-5" dirty="0" smtClean="0">
                <a:latin typeface="+mj-lt"/>
                <a:cs typeface="Roboto"/>
              </a:rPr>
              <a:t> промежуточный мониторинг </a:t>
            </a:r>
            <a:r>
              <a:rPr lang="ru-RU" sz="1600" b="1" dirty="0" smtClean="0">
                <a:latin typeface="+mj-lt"/>
                <a:cs typeface="Roboto"/>
              </a:rPr>
              <a:t> </a:t>
            </a:r>
            <a:r>
              <a:rPr lang="ru-RU" sz="1600" b="1" spc="-5" dirty="0" smtClean="0">
                <a:latin typeface="+mj-lt"/>
                <a:cs typeface="Roboto"/>
              </a:rPr>
              <a:t>реализации </a:t>
            </a:r>
            <a:r>
              <a:rPr lang="ru-RU" sz="1600" b="1" spc="-10" dirty="0" smtClean="0">
                <a:latin typeface="+mj-lt"/>
                <a:cs typeface="Roboto"/>
              </a:rPr>
              <a:t>мероприятий </a:t>
            </a:r>
            <a:r>
              <a:rPr lang="ru-RU" sz="1600" b="1" spc="-5" dirty="0" smtClean="0">
                <a:latin typeface="+mj-lt"/>
                <a:cs typeface="Roboto"/>
              </a:rPr>
              <a:t> </a:t>
            </a:r>
            <a:r>
              <a:rPr lang="ru-RU" sz="1600" b="1" spc="-10" dirty="0" smtClean="0">
                <a:latin typeface="+mj-lt"/>
                <a:cs typeface="Roboto"/>
              </a:rPr>
              <a:t>программы, коррекция </a:t>
            </a:r>
            <a:r>
              <a:rPr lang="ru-RU" sz="1600" b="1" spc="-5" dirty="0" smtClean="0">
                <a:latin typeface="+mj-lt"/>
                <a:cs typeface="Roboto"/>
              </a:rPr>
              <a:t> </a:t>
            </a:r>
            <a:r>
              <a:rPr lang="ru-RU" sz="1600" b="1" spc="-10" dirty="0" smtClean="0">
                <a:latin typeface="+mj-lt"/>
                <a:cs typeface="Roboto"/>
              </a:rPr>
              <a:t>программы.</a:t>
            </a:r>
            <a:endParaRPr lang="ru-RU" sz="1600" b="1" dirty="0" smtClean="0">
              <a:latin typeface="+mj-lt"/>
              <a:cs typeface="Roboto"/>
            </a:endParaRP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3585094"/>
            <a:ext cx="2448272" cy="3012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3-ий этап - аналитический январь – май </a:t>
            </a:r>
            <a:r>
              <a:rPr lang="ru-RU" sz="1600" b="1" dirty="0" smtClean="0"/>
              <a:t>2027 </a:t>
            </a:r>
            <a:r>
              <a:rPr lang="ru-RU" sz="1600" b="1" dirty="0"/>
              <a:t>года. Этап анализа и оценки результата, </a:t>
            </a:r>
            <a:r>
              <a:rPr lang="ru-RU" sz="1600" b="1" dirty="0" smtClean="0"/>
              <a:t> итогового мониторинга, определение </a:t>
            </a:r>
            <a:r>
              <a:rPr lang="ru-RU" sz="1600" b="1" dirty="0"/>
              <a:t>перспектив дальнейшего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72728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Перечень целевых проектов Программы развития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736812"/>
            <a:ext cx="2448272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Проект</a:t>
            </a:r>
          </a:p>
          <a:p>
            <a:pPr algn="ctr"/>
            <a:r>
              <a:rPr lang="ru-RU" sz="1600" b="1" dirty="0" smtClean="0"/>
              <a:t>«Управление качеством дошкольного образования»</a:t>
            </a:r>
          </a:p>
          <a:p>
            <a:pPr algn="ctr"/>
            <a:r>
              <a:rPr lang="ru-RU" sz="1400" b="1" dirty="0" smtClean="0"/>
              <a:t>Цель: </a:t>
            </a:r>
            <a:r>
              <a:rPr lang="ru-RU" sz="1400" b="1" dirty="0"/>
              <a:t>Повышение качества и доступности дошкольного образования в соответствии с ФГОС ДО путем обеспечения эффективного внутреннего управления </a:t>
            </a:r>
            <a:r>
              <a:rPr lang="ru-RU" sz="1400" b="1" dirty="0" smtClean="0"/>
              <a:t>ДОУ</a:t>
            </a:r>
            <a:r>
              <a:rPr lang="ru-RU" sz="1600" b="1" dirty="0" smtClean="0"/>
              <a:t>.</a:t>
            </a:r>
            <a:r>
              <a:rPr lang="en-US" sz="1600" b="1" dirty="0"/>
              <a:t> 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1736812"/>
            <a:ext cx="230425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 err="1"/>
              <a:t>Проект</a:t>
            </a:r>
            <a:r>
              <a:rPr lang="en-US" sz="1600" b="1" dirty="0"/>
              <a:t> «</a:t>
            </a:r>
            <a:r>
              <a:rPr lang="en-US" sz="1600" b="1" dirty="0" err="1"/>
              <a:t>Успешный</a:t>
            </a:r>
            <a:r>
              <a:rPr lang="en-US" sz="1600" b="1" dirty="0"/>
              <a:t> </a:t>
            </a:r>
            <a:r>
              <a:rPr lang="en-US" sz="1600" b="1" dirty="0" err="1"/>
              <a:t>ребенок</a:t>
            </a:r>
            <a:r>
              <a:rPr lang="en-US" sz="1600" b="1" dirty="0"/>
              <a:t>» </a:t>
            </a:r>
            <a:endParaRPr lang="ru-RU" sz="1600" dirty="0"/>
          </a:p>
          <a:p>
            <a:pPr algn="ctr" fontAlgn="base"/>
            <a:r>
              <a:rPr lang="ru-RU" sz="1400" b="1" dirty="0"/>
              <a:t>Цель: направить усилия педагогического коллектива на выявление, поддержку и развитие способностей и талантов обучающихся в различных видах деятельности и через систему дополнительного образования.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1736812"/>
            <a:ext cx="2363841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600" b="1" dirty="0"/>
              <a:t>Проект «Кадровый потенциал» </a:t>
            </a:r>
          </a:p>
          <a:p>
            <a:pPr algn="ctr" fontAlgn="base"/>
            <a:r>
              <a:rPr lang="ru-RU" sz="1600" b="1" dirty="0"/>
              <a:t>Цель: выстраивание (оптимизация) системы профессионального роста педагогических работников в ДОО, выступающих гарантом предоставления высокого качества образовательных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5229200"/>
            <a:ext cx="5904656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b="1" dirty="0"/>
              <a:t>Проект «Содружество-содействие-сотворчество» </a:t>
            </a:r>
          </a:p>
          <a:p>
            <a:pPr algn="ctr" fontAlgn="base"/>
            <a:r>
              <a:rPr lang="ru-RU" b="1" dirty="0"/>
              <a:t>Цель: Использование разных форм взаимодействия детского сада и семьи для повышения родительской компетентности в воспитании и образовании </a:t>
            </a:r>
            <a:r>
              <a:rPr lang="ru-RU" b="1" dirty="0" smtClean="0"/>
              <a:t>детей.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69127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Показатели эффективности реализации Программы развития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914120"/>
              </p:ext>
            </p:extLst>
          </p:nvPr>
        </p:nvGraphicFramePr>
        <p:xfrm>
          <a:off x="467544" y="1628800"/>
          <a:ext cx="8424936" cy="501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819"/>
                <a:gridCol w="2643117"/>
              </a:tblGrid>
              <a:tr h="66033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ru-RU" dirty="0" smtClean="0"/>
                        <a:t>1. Увеличение доли обучающихся ДОО с высокой степенью готовности к школьному обучению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85%</a:t>
                      </a:r>
                      <a:endParaRPr lang="ru-RU" dirty="0"/>
                    </a:p>
                  </a:txBody>
                  <a:tcPr/>
                </a:tc>
              </a:tr>
              <a:tr h="1091595">
                <a:tc>
                  <a:txBody>
                    <a:bodyPr/>
                    <a:lstStyle/>
                    <a:p>
                      <a:r>
                        <a:rPr lang="ru-RU" dirty="0" smtClean="0"/>
                        <a:t>2. Увеличение доли обучающихся ДОО, принимающих участие  в инновационных образовательных и социальных проектах, в том числе воспитанников с ОВЗ и инвалидов.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70%</a:t>
                      </a:r>
                      <a:endParaRPr lang="ru-RU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ru-RU" dirty="0" smtClean="0"/>
                        <a:t>3. Повышение</a:t>
                      </a:r>
                      <a:r>
                        <a:rPr lang="ru-RU" baseline="0" dirty="0" smtClean="0"/>
                        <a:t> степени удовлетворенности родителей качеством образовательных услуг.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95%</a:t>
                      </a:r>
                      <a:endParaRPr lang="ru-RU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ru-RU" dirty="0" smtClean="0"/>
                        <a:t>4. Увеличение количества программ дополнительного образования детей.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5 </a:t>
                      </a:r>
                      <a:endParaRPr lang="ru-RU" dirty="0"/>
                    </a:p>
                  </a:txBody>
                  <a:tcPr/>
                </a:tc>
              </a:tr>
              <a:tr h="1091595">
                <a:tc>
                  <a:txBody>
                    <a:bodyPr/>
                    <a:lstStyle/>
                    <a:p>
                      <a:r>
                        <a:rPr lang="ru-RU" dirty="0" smtClean="0"/>
                        <a:t>5. Удельный вес численности педагогов, участвующих в методической, инновационной и проектной деятельности и/или в конкурсах профессионального мастерства.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95%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0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8407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/>
              <a:t>Возможные риски при реализации Программы развития и методы их минимизации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700" y="1484784"/>
            <a:ext cx="69986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 smtClean="0"/>
              <a:t>- Отсутствие </a:t>
            </a:r>
            <a:r>
              <a:rPr lang="ru-RU" sz="2000" b="1" dirty="0"/>
              <a:t>необходимой координации при реализации программы </a:t>
            </a:r>
            <a:r>
              <a:rPr lang="ru-RU" sz="2000" b="1" dirty="0" smtClean="0"/>
              <a:t>развития;</a:t>
            </a:r>
            <a:endParaRPr lang="ru-RU" sz="2000" b="1" dirty="0">
              <a:solidFill>
                <a:srgbClr val="FF0000"/>
              </a:solidFill>
            </a:endParaRPr>
          </a:p>
          <a:p>
            <a:pPr lvl="0" fontAlgn="base"/>
            <a:r>
              <a:rPr lang="ru-RU" sz="2000" b="1" dirty="0" smtClean="0"/>
              <a:t>- Недостаточность </a:t>
            </a:r>
            <a:r>
              <a:rPr lang="ru-RU" sz="2000" b="1" dirty="0"/>
              <a:t>финансирования, недостаточные темпы обновления (отставание от требований времени) в оформлении образовательной среды;</a:t>
            </a:r>
          </a:p>
          <a:p>
            <a:pPr lvl="0" fontAlgn="base"/>
            <a:r>
              <a:rPr lang="ru-RU" sz="2000" b="1" dirty="0" smtClean="0"/>
              <a:t>- Изменение состава педагогов, работающих в ДОУ;</a:t>
            </a:r>
            <a:endParaRPr lang="ru-RU" sz="2000" b="1" dirty="0"/>
          </a:p>
          <a:p>
            <a:pPr marL="285750" lvl="0" indent="-285750" fontAlgn="base">
              <a:buFontTx/>
              <a:buChar char="-"/>
            </a:pPr>
            <a:r>
              <a:rPr lang="ru-RU" sz="2000" b="1" dirty="0" smtClean="0"/>
              <a:t>Возросший </a:t>
            </a:r>
            <a:r>
              <a:rPr lang="ru-RU" sz="2000" b="1" dirty="0"/>
              <a:t>уровень притязаний родительской общественности к качеству предоставляемых образовательных </a:t>
            </a:r>
            <a:r>
              <a:rPr lang="ru-RU" sz="2000" b="1" dirty="0" smtClean="0"/>
              <a:t>услуг;</a:t>
            </a:r>
          </a:p>
          <a:p>
            <a:pPr marL="285750" lvl="0" indent="-285750" fontAlgn="base">
              <a:buFontTx/>
              <a:buChar char="-"/>
            </a:pPr>
            <a:r>
              <a:rPr lang="ru-RU" sz="2000" b="1" dirty="0" smtClean="0"/>
              <a:t>Низкая родительская активность;</a:t>
            </a:r>
          </a:p>
          <a:p>
            <a:pPr lvl="0" fontAlgn="base"/>
            <a:r>
              <a:rPr lang="ru-RU" sz="2000" b="1" dirty="0" smtClean="0"/>
              <a:t>- Изменение </a:t>
            </a:r>
            <a:r>
              <a:rPr lang="ru-RU" sz="2000" b="1" dirty="0"/>
              <a:t>критериев независимой оценки качества образования;</a:t>
            </a:r>
          </a:p>
          <a:p>
            <a:pPr marL="285750" lvl="0" indent="-285750" fontAlgn="base">
              <a:buFontTx/>
              <a:buChar char="-"/>
            </a:pPr>
            <a:r>
              <a:rPr lang="ru-RU" sz="2000" b="1" dirty="0" smtClean="0"/>
              <a:t>Разрыв </a:t>
            </a:r>
            <a:r>
              <a:rPr lang="ru-RU" sz="2000" b="1" dirty="0"/>
              <a:t>между уровнем профессиональной подготовки педагогических кадров и требуемой профессиональной компетентностью педагогов для работы в инновационном режиме</a:t>
            </a:r>
            <a:r>
              <a:rPr lang="ru-RU" sz="2000" b="1" dirty="0" smtClean="0"/>
              <a:t>.</a:t>
            </a:r>
          </a:p>
          <a:p>
            <a:pPr lvl="0" fontAlgn="base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/>
              <a:t>Минимизация либо устранение рисков возможно за счет: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– организации единого координационного органа (рабочей группы) по реализации Программы развития и обеспечения систематического мониторинга реализации программы, а также за счет корректировки программы на основе анализа данных мониторинга;</a:t>
            </a:r>
            <a:r>
              <a:rPr lang="en-US" sz="2000" b="1" dirty="0"/>
              <a:t> </a:t>
            </a:r>
            <a:endParaRPr lang="ru-RU" sz="2000" b="1" dirty="0"/>
          </a:p>
          <a:p>
            <a:pPr fontAlgn="base"/>
            <a:r>
              <a:rPr lang="ru-RU" sz="2000" b="1" dirty="0"/>
              <a:t>– проведения аттестации и переподготовки управленческих и педагогических кадров;</a:t>
            </a:r>
          </a:p>
          <a:p>
            <a:pPr fontAlgn="base"/>
            <a:r>
              <a:rPr lang="ru-RU" sz="2000" b="1" dirty="0"/>
              <a:t>– обеспечения широкого привлечения потребителей образовательных услуг ДОО к обсуждению целей, задач и механизмов развития учреждения, а также публичного освещения хода и результатов реализации Программы;</a:t>
            </a:r>
            <a:r>
              <a:rPr lang="en-US" sz="2000" b="1" dirty="0"/>
              <a:t> </a:t>
            </a:r>
            <a:endParaRPr lang="ru-RU" sz="2000" b="1" dirty="0"/>
          </a:p>
          <a:p>
            <a:pPr fontAlgn="base"/>
            <a:r>
              <a:rPr lang="ru-RU" sz="2000" b="1" dirty="0"/>
              <a:t>-привлечения дополнительных источников </a:t>
            </a:r>
            <a:r>
              <a:rPr lang="ru-RU" sz="2000" b="1" dirty="0" smtClean="0"/>
              <a:t>финансирования. </a:t>
            </a:r>
            <a:endParaRPr lang="ru-RU" sz="2000" b="1" dirty="0"/>
          </a:p>
          <a:p>
            <a:pPr fontAlgn="base"/>
            <a:r>
              <a:rPr lang="ru-RU" sz="2000" b="1" dirty="0"/>
              <a:t>Важно также демонстрировать достижения реализации Программы через официальный сайт и родительские собрания.</a:t>
            </a:r>
            <a:r>
              <a:rPr lang="en-US" sz="2000" b="1" dirty="0"/>
              <a:t>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Ресурсное обеспечение Программы развития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00808"/>
            <a:ext cx="295232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Кадровое – многоуровневая система непрерывного образования.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98796" y="1566109"/>
            <a:ext cx="3168352" cy="2213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Организационное</a:t>
            </a:r>
            <a:r>
              <a:rPr lang="ru-RU" sz="2000" b="1" dirty="0" smtClean="0"/>
              <a:t> – разработка новых механизмов планирования, диагностики и анализа на всех этапах реализации Программы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933054"/>
            <a:ext cx="3672408" cy="244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Материально-техническое – развитие комфортной, безопасной, эстетичной образовательной среды.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005063"/>
            <a:ext cx="4320480" cy="23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Мотивационное – </a:t>
            </a:r>
            <a:r>
              <a:rPr lang="ru-RU" b="1" dirty="0" smtClean="0"/>
              <a:t>внесение изменений в Положение об оплате труда в части стимулирующих выплат.</a:t>
            </a:r>
          </a:p>
          <a:p>
            <a:pPr algn="ctr"/>
            <a:r>
              <a:rPr lang="ru-RU" b="1" dirty="0" smtClean="0"/>
              <a:t>Разработка системы мероприятий  по повышению мотивации субъектов образовательной деятельности  в отношении инновационных преобразований.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13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4807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Ожидаемые результаты реализации Программы развития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484784"/>
            <a:ext cx="8712968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3975" algn="just">
              <a:spcBef>
                <a:spcPts val="100"/>
              </a:spcBef>
            </a:pPr>
            <a:r>
              <a:rPr lang="ru-RU" sz="1600" b="1" spc="-25" dirty="0" smtClean="0">
                <a:cs typeface="Roboto"/>
              </a:rPr>
              <a:t>1.  </a:t>
            </a:r>
            <a:r>
              <a:rPr lang="ru-RU" sz="1600" b="1" spc="-25" dirty="0" smtClean="0">
                <a:cs typeface="Roboto"/>
              </a:rPr>
              <a:t>Достигнута высокая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конкурентоспособность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детского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сада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dirty="0" smtClean="0">
                <a:cs typeface="Roboto"/>
              </a:rPr>
              <a:t>на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рынке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образовательных</a:t>
            </a:r>
            <a:r>
              <a:rPr lang="ru-RU" sz="1600" b="1" spc="15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услуг;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dirty="0" smtClean="0">
                <a:cs typeface="Roboto"/>
              </a:rPr>
              <a:t>обеспечены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равные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стартовые </a:t>
            </a:r>
            <a:r>
              <a:rPr lang="ru-RU" sz="1600" b="1" spc="-530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возможности дошкольников,</a:t>
            </a:r>
            <a:r>
              <a:rPr lang="ru-RU" sz="1600" b="1" dirty="0" smtClean="0">
                <a:cs typeface="Roboto"/>
              </a:rPr>
              <a:t> увеличено</a:t>
            </a:r>
            <a:r>
              <a:rPr lang="ru-RU" sz="1600" b="1" spc="-5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количество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объектов</a:t>
            </a:r>
            <a:r>
              <a:rPr lang="ru-RU" sz="1600" b="1" spc="-5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социума,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сотрудничающих</a:t>
            </a:r>
            <a:r>
              <a:rPr lang="ru-RU" sz="1600" b="1" spc="-5" dirty="0" smtClean="0">
                <a:cs typeface="Roboto"/>
              </a:rPr>
              <a:t> </a:t>
            </a:r>
            <a:r>
              <a:rPr lang="ru-RU" sz="1600" b="1" dirty="0" smtClean="0">
                <a:cs typeface="Roboto"/>
              </a:rPr>
              <a:t>с </a:t>
            </a:r>
            <a:r>
              <a:rPr lang="ru-RU" sz="1600" b="1" spc="-15" dirty="0" smtClean="0">
                <a:cs typeface="Roboto"/>
              </a:rPr>
              <a:t>ДОУ.</a:t>
            </a:r>
          </a:p>
          <a:p>
            <a:pPr marL="12700" marR="53975" algn="just">
              <a:spcBef>
                <a:spcPts val="100"/>
              </a:spcBef>
            </a:pPr>
            <a:r>
              <a:rPr lang="ru-RU" sz="1600" b="1" dirty="0" smtClean="0"/>
              <a:t>2. Сформированы </a:t>
            </a:r>
            <a:r>
              <a:rPr lang="ru-RU" sz="1600" b="1" dirty="0" smtClean="0"/>
              <a:t>у воспитанников основы </a:t>
            </a:r>
            <a:r>
              <a:rPr lang="ru-RU" sz="1600" b="1" dirty="0" smtClean="0"/>
              <a:t>гражданской </a:t>
            </a:r>
            <a:r>
              <a:rPr lang="ru-RU" sz="1600" b="1" dirty="0"/>
              <a:t>и культурной </a:t>
            </a:r>
            <a:r>
              <a:rPr lang="ru-RU" sz="1600" b="1" dirty="0" smtClean="0"/>
              <a:t> идентичности </a:t>
            </a:r>
            <a:r>
              <a:rPr lang="ru-RU" sz="1600" b="1" dirty="0" smtClean="0"/>
              <a:t>в соответствии с </a:t>
            </a:r>
            <a:r>
              <a:rPr lang="ru-RU" sz="1600" b="1" smtClean="0"/>
              <a:t>возрастом .</a:t>
            </a:r>
            <a:endParaRPr lang="ru-RU" sz="1600" b="1" dirty="0" smtClean="0"/>
          </a:p>
          <a:p>
            <a:pPr marL="12700" marR="53975" algn="just">
              <a:spcBef>
                <a:spcPts val="100"/>
              </a:spcBef>
            </a:pPr>
            <a:r>
              <a:rPr lang="ru-RU" sz="1600" b="1" dirty="0" smtClean="0">
                <a:cs typeface="Roboto"/>
              </a:rPr>
              <a:t>3</a:t>
            </a:r>
            <a:r>
              <a:rPr lang="ru-RU" sz="1600" b="1" dirty="0" smtClean="0">
                <a:cs typeface="Roboto"/>
              </a:rPr>
              <a:t>. Используются </a:t>
            </a:r>
            <a:r>
              <a:rPr lang="ru-RU" sz="1600" b="1" spc="5" dirty="0" smtClean="0">
                <a:cs typeface="Roboto"/>
              </a:rPr>
              <a:t>в </a:t>
            </a:r>
            <a:r>
              <a:rPr lang="ru-RU" sz="1600" b="1" spc="-10" dirty="0" smtClean="0">
                <a:cs typeface="Roboto"/>
              </a:rPr>
              <a:t>педагогическом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процессе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новые </a:t>
            </a:r>
            <a:r>
              <a:rPr lang="ru-RU" sz="1600" b="1" spc="-5" dirty="0" smtClean="0">
                <a:cs typeface="Roboto"/>
              </a:rPr>
              <a:t>современные</a:t>
            </a:r>
          </a:p>
          <a:p>
            <a:pPr marL="12700" marR="53975" algn="just">
              <a:spcBef>
                <a:spcPts val="100"/>
              </a:spcBef>
            </a:pP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05" dirty="0" smtClean="0">
                <a:cs typeface="Roboto"/>
              </a:rPr>
              <a:t>формы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</a:t>
            </a:r>
            <a:r>
              <a:rPr lang="ru-RU" sz="1600" b="1" dirty="0" smtClean="0">
                <a:cs typeface="Roboto"/>
              </a:rPr>
              <a:t> технологи</a:t>
            </a:r>
            <a:r>
              <a:rPr lang="ru-RU" sz="1600" b="1" spc="5" dirty="0" smtClean="0">
                <a:cs typeface="Roboto"/>
              </a:rPr>
              <a:t>и </a:t>
            </a:r>
            <a:r>
              <a:rPr lang="ru-RU" sz="1600" b="1" spc="-10" dirty="0" smtClean="0">
                <a:cs typeface="Roboto"/>
              </a:rPr>
              <a:t>воспитания,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развития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 </a:t>
            </a:r>
            <a:r>
              <a:rPr lang="ru-RU" sz="1600" b="1" spc="-530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обучения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5" dirty="0" smtClean="0">
                <a:cs typeface="Roboto"/>
              </a:rPr>
              <a:t>в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соответствии</a:t>
            </a:r>
            <a:r>
              <a:rPr lang="ru-RU" sz="1600" b="1" dirty="0" smtClean="0">
                <a:cs typeface="Roboto"/>
              </a:rPr>
              <a:t> с </a:t>
            </a:r>
          </a:p>
          <a:p>
            <a:pPr marL="12700" marR="53975" algn="just">
              <a:spcBef>
                <a:spcPts val="100"/>
              </a:spcBef>
            </a:pPr>
            <a:r>
              <a:rPr lang="ru-RU" sz="1600" b="1" spc="-15" dirty="0" smtClean="0">
                <a:cs typeface="Roboto"/>
              </a:rPr>
              <a:t>требованиями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50" dirty="0" smtClean="0">
                <a:cs typeface="Roboto"/>
              </a:rPr>
              <a:t>ФГОС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ДО и ФОП ДО,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5" dirty="0" smtClean="0">
                <a:cs typeface="Roboto"/>
              </a:rPr>
              <a:t>в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том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5" dirty="0" smtClean="0">
                <a:cs typeface="Roboto"/>
              </a:rPr>
              <a:t>числе в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рамках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40" dirty="0" err="1" smtClean="0">
                <a:cs typeface="Roboto"/>
              </a:rPr>
              <a:t>цифровизации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образования.</a:t>
            </a:r>
            <a:endParaRPr lang="ru-RU" sz="1600" b="1" dirty="0" smtClean="0">
              <a:cs typeface="Roboto"/>
            </a:endParaRPr>
          </a:p>
          <a:p>
            <a:pPr marL="12700" algn="just"/>
            <a:r>
              <a:rPr lang="ru-RU" sz="1600" b="1" spc="-5" dirty="0" smtClean="0">
                <a:cs typeface="Roboto"/>
              </a:rPr>
              <a:t>4. Построена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dirty="0" smtClean="0">
                <a:cs typeface="Roboto"/>
              </a:rPr>
              <a:t>современная </a:t>
            </a:r>
            <a:r>
              <a:rPr lang="ru-RU" sz="1600" b="1" spc="-50" dirty="0" smtClean="0">
                <a:cs typeface="Roboto"/>
              </a:rPr>
              <a:t>комфортная</a:t>
            </a:r>
            <a:r>
              <a:rPr lang="ru-RU" sz="1600" b="1" spc="15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развивающая</a:t>
            </a:r>
            <a:r>
              <a:rPr lang="ru-RU" sz="1600" b="1" spc="15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предметно-пространственная</a:t>
            </a:r>
            <a:r>
              <a:rPr lang="ru-RU" sz="1600" b="1" spc="15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среда</a:t>
            </a:r>
            <a:r>
              <a:rPr lang="ru-RU" sz="1600" b="1" spc="15" dirty="0" smtClean="0">
                <a:cs typeface="Roboto"/>
              </a:rPr>
              <a:t> и </a:t>
            </a:r>
            <a:r>
              <a:rPr lang="ru-RU" sz="1600" b="1" spc="-10" dirty="0" smtClean="0">
                <a:cs typeface="Roboto"/>
              </a:rPr>
              <a:t>образовательное </a:t>
            </a:r>
            <a:r>
              <a:rPr lang="ru-RU" sz="1600" b="1" spc="-20" dirty="0" smtClean="0">
                <a:cs typeface="Roboto"/>
              </a:rPr>
              <a:t>пространство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как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необходимое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dirty="0" smtClean="0">
                <a:cs typeface="Roboto"/>
              </a:rPr>
              <a:t>условие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для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укрепления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психического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45" dirty="0" smtClean="0">
                <a:cs typeface="Roboto"/>
              </a:rPr>
              <a:t>физического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здоровья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воспитанников</a:t>
            </a:r>
            <a:r>
              <a:rPr lang="ru-RU" sz="1600" b="1" spc="10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 </a:t>
            </a:r>
            <a:r>
              <a:rPr lang="ru-RU" sz="1600" b="1" spc="-530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сотрудников</a:t>
            </a:r>
            <a:r>
              <a:rPr lang="ru-RU" sz="1600" b="1" spc="-10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детского</a:t>
            </a:r>
            <a:r>
              <a:rPr lang="ru-RU" sz="1600" b="1" spc="-5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сада.</a:t>
            </a:r>
          </a:p>
          <a:p>
            <a:pPr marL="12700" marR="5080"/>
            <a:r>
              <a:rPr lang="ru-RU" sz="1600" b="1" dirty="0" smtClean="0"/>
              <a:t>5. Объединено обучение и воспитания в </a:t>
            </a:r>
            <a:r>
              <a:rPr lang="ru-RU" sz="1600" b="1" dirty="0"/>
              <a:t>единый процесс на основе традиций и современных практик дошкольного образования, подкрепленных внушительным объемом культурных </a:t>
            </a:r>
            <a:r>
              <a:rPr lang="ru-RU" sz="1600" b="1" dirty="0" smtClean="0"/>
              <a:t>ценностей.</a:t>
            </a:r>
            <a:endParaRPr lang="ru-RU" sz="1600" b="1" spc="5" dirty="0" smtClean="0">
              <a:cs typeface="Roboto"/>
            </a:endParaRPr>
          </a:p>
          <a:p>
            <a:pPr marL="12700" marR="5080"/>
            <a:r>
              <a:rPr lang="ru-RU" sz="1600" b="1" spc="5" dirty="0" smtClean="0">
                <a:cs typeface="Roboto"/>
              </a:rPr>
              <a:t>6. Обеспечено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70" dirty="0" smtClean="0">
                <a:cs typeface="Roboto"/>
              </a:rPr>
              <a:t>эффективное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функционирование </a:t>
            </a:r>
            <a:r>
              <a:rPr lang="ru-RU" sz="1600" b="1" spc="5" dirty="0" smtClean="0">
                <a:cs typeface="Roboto"/>
              </a:rPr>
              <a:t>службы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помощи</a:t>
            </a:r>
            <a:r>
              <a:rPr lang="ru-RU" sz="1600" b="1" spc="5" dirty="0" smtClean="0">
                <a:cs typeface="Roboto"/>
              </a:rPr>
              <a:t> по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0" dirty="0" smtClean="0">
                <a:cs typeface="Roboto"/>
              </a:rPr>
              <a:t>психолого-педагогической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информационной </a:t>
            </a:r>
            <a:r>
              <a:rPr lang="ru-RU" sz="1600" b="1" spc="-530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поддержке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семьям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воспитанников</a:t>
            </a:r>
            <a:r>
              <a:rPr lang="ru-RU" sz="1600" b="1" spc="5" dirty="0" smtClean="0">
                <a:cs typeface="Roboto"/>
              </a:rPr>
              <a:t> в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вопросах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10" dirty="0" smtClean="0">
                <a:cs typeface="Roboto"/>
              </a:rPr>
              <a:t>воспитания,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25" dirty="0" smtClean="0">
                <a:cs typeface="Roboto"/>
              </a:rPr>
              <a:t>развития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обучения,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15" dirty="0" smtClean="0">
                <a:cs typeface="Roboto"/>
              </a:rPr>
              <a:t>охраны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15" dirty="0" smtClean="0">
                <a:cs typeface="Roboto"/>
              </a:rPr>
              <a:t>и</a:t>
            </a:r>
            <a:r>
              <a:rPr lang="ru-RU" sz="1600" b="1" dirty="0" smtClean="0">
                <a:cs typeface="Roboto"/>
              </a:rPr>
              <a:t> </a:t>
            </a:r>
            <a:r>
              <a:rPr lang="ru-RU" sz="1600" b="1" spc="-5" dirty="0" smtClean="0">
                <a:cs typeface="Roboto"/>
              </a:rPr>
              <a:t>укрепления</a:t>
            </a:r>
            <a:r>
              <a:rPr lang="ru-RU" sz="1600" b="1" spc="5" dirty="0" smtClean="0">
                <a:cs typeface="Roboto"/>
              </a:rPr>
              <a:t> </a:t>
            </a:r>
            <a:r>
              <a:rPr lang="ru-RU" sz="1600" b="1" spc="-30" dirty="0" smtClean="0">
                <a:cs typeface="Roboto"/>
              </a:rPr>
              <a:t>здоровья </a:t>
            </a:r>
            <a:r>
              <a:rPr lang="ru-RU" sz="1600" b="1" spc="-25" dirty="0" smtClean="0">
                <a:cs typeface="Roboto"/>
              </a:rPr>
              <a:t> детей, в том числе, в работе Консультационного центра.</a:t>
            </a:r>
            <a:endParaRPr lang="ru-RU" sz="1600" b="1" dirty="0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 образцовый детский сад\5c5478a2b60776c507dc73ce93fcfc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7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13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938" y="797844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1 сентября 2023 года в соответствии с Приказом Министерства Просвещения Российской Федерации от 25 ноября 2022 г. </a:t>
            </a:r>
            <a:r>
              <a:rPr lang="ru-RU" sz="2400" b="1" dirty="0" smtClean="0"/>
              <a:t>    </a:t>
            </a:r>
          </a:p>
          <a:p>
            <a:r>
              <a:rPr lang="ru-RU" sz="2400" b="1" dirty="0" smtClean="0"/>
              <a:t>№ </a:t>
            </a:r>
            <a:r>
              <a:rPr lang="ru-RU" sz="2400" b="1" dirty="0"/>
              <a:t>1028 "Об Утверждении Федеральной образовательной программы дошкольного образования" дошкольные образовательные учреждения начнут работать по новой федеральной образовательной программе – ФОП ДО.</a:t>
            </a:r>
          </a:p>
          <a:p>
            <a:r>
              <a:rPr lang="ru-RU" sz="2400" b="1" dirty="0"/>
              <a:t>Федеральная программа вводит базовый уровень требований к объему, содержанию и результатам работы с детьми в детских садах и позволяет реализовать несколько основополагающих функций дошкольного уровня образования:</a:t>
            </a:r>
          </a:p>
        </p:txBody>
      </p:sp>
    </p:spTree>
    <p:extLst>
      <p:ext uri="{BB962C8B-B14F-4D97-AF65-F5344CB8AC3E}">
        <p14:creationId xmlns:p14="http://schemas.microsoft.com/office/powerpoint/2010/main" xmlns="" val="31666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13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8847"/>
            <a:ext cx="78843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·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</a:t>
            </a:r>
          </a:p>
          <a:p>
            <a:r>
              <a:rPr lang="ru-RU" sz="2400" b="1" dirty="0"/>
              <a:t>· создание единого ядра содержания дошкольного образования,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</a:p>
          <a:p>
            <a:r>
              <a:rPr lang="ru-RU" sz="2400" b="1" dirty="0"/>
              <a:t>· 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ребенку и его родителям (законным представителям) равные, качественные условия ДО, вне зависимости от места проживания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82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67687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Федеральная программа позволит объединить обучение и воспитание в единый процесс на основе традиций и современных практик дошкольного образования, подкрепленных внушительным объемом культурных ценностей.</a:t>
            </a:r>
          </a:p>
          <a:p>
            <a:r>
              <a:rPr lang="ru-RU" sz="3200" b="1" dirty="0"/>
              <a:t>ФОП вместе с ФГОС ДО станет основой для разработки и утверждения как Программы развития ДОУ, так и образовательных программ в детских садах.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488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61926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Цель программы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098" y="2996997"/>
            <a:ext cx="8424936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Осуществление системы управленческих, методических и педагогических действий, направленных на повышение качества и эффективности</a:t>
            </a:r>
            <a:r>
              <a:rPr lang="en-US" sz="2400" b="1" dirty="0"/>
              <a:t> </a:t>
            </a:r>
            <a:r>
              <a:rPr lang="ru-RU" sz="2400" b="1" dirty="0"/>
              <a:t>образования в МБДОУ «Олонский детский сад» с учетом запросов личности, общества и государства.</a:t>
            </a:r>
            <a:r>
              <a:rPr lang="en-US" sz="2400" b="1" dirty="0"/>
              <a:t> 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2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24644"/>
            <a:ext cx="56166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 программы развития: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" y="980728"/>
            <a:ext cx="2374922" cy="303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Повысить конкурентоспособность организации  путем предоставления широкого спектра качественных образовательных, коррекционных и информационно-пространственных услуг, внедрение в работу  ДОУ  новых форм дошкольного образования.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9473" y="836712"/>
            <a:ext cx="2142024" cy="3160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Обеспечить поиск эффективных путей создания единого образовательного пространства, как необходимого условия обеспечения качества образования, соответствующего требованиям инновационного развития, экономики страны, потребности личности и социума.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980729"/>
            <a:ext cx="2232248" cy="302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Организовать условия для повышения мотивации профессиональной деятельности педагогов ДОУ через систему морального и материального стимулирования, привлечение участию в управлении и планировании. 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4013847"/>
            <a:ext cx="2411435" cy="2799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Создать благоприятные условия для становления духовно-нравственной, творческой, развивающейся, здоровой личности, способной к успешной социализации в обществе через взаимодействие участников образовательных отношений.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5737" y="4045482"/>
            <a:ext cx="309634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Разработать эффективную модель взаимодействия с родителями, обеспечить компетентность родителей в вопросах воспитания, развития и обучения, охраны и укрепления здоровья детей, через вовлечение родителей (законных представителей) в образовательную деятельность, в управление качеством образования.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3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9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68407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SWOT – </a:t>
            </a:r>
            <a:r>
              <a:rPr lang="ru-RU" sz="2800" b="1" dirty="0" smtClean="0"/>
              <a:t>анализ оценки внутренних сильных и слабых сторон организации.</a:t>
            </a:r>
            <a:endParaRPr lang="ru-RU" sz="28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911135"/>
              </p:ext>
            </p:extLst>
          </p:nvPr>
        </p:nvGraphicFramePr>
        <p:xfrm>
          <a:off x="-1" y="1268760"/>
          <a:ext cx="9144002" cy="5824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422"/>
                <a:gridCol w="2731271"/>
                <a:gridCol w="1875693"/>
                <a:gridCol w="2383864"/>
                <a:gridCol w="1992752"/>
              </a:tblGrid>
              <a:tr h="10657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</a:rPr>
                        <a:t>Оценка актуального состояния внутреннего потенциала образовательной организации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+mn-lt"/>
                        </a:rPr>
                        <a:t>Оценка перспектив развития ДОУ в соответствии с изменениями внешнего окружения</a:t>
                      </a:r>
                      <a:endParaRPr lang="ru-RU" sz="1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287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effectLst/>
                          <a:latin typeface="+mn-lt"/>
                        </a:rPr>
                        <a:t>Сильные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+mn-lt"/>
                        </a:rPr>
                        <a:t>стороны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100% укомплектованность квалифицированными кадрами.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Психолого-педагогическая и логопедическая службы.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Постоянное пополнение МТБ.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Отлаженная система работы с социальными партнерами.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Комфортные условия для воспитания, обучения и оздоровления.</a:t>
                      </a:r>
                    </a:p>
                    <a:p>
                      <a:pPr algn="ctr"/>
                      <a:endParaRPr lang="ru-RU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effectLst/>
                          <a:latin typeface="+mn-lt"/>
                        </a:rPr>
                        <a:t>Слабые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+mn-lt"/>
                        </a:rPr>
                        <a:t>стороны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1.Неоднородность уровня профессиональной компетенции педагогов.</a:t>
                      </a:r>
                    </a:p>
                    <a:p>
                      <a:pPr algn="l"/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Рост числа воспитанников с ОВЗ и инвалидностью.</a:t>
                      </a:r>
                    </a:p>
                    <a:p>
                      <a:pPr algn="l"/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Неоднородность семейного воспитания.</a:t>
                      </a:r>
                    </a:p>
                    <a:p>
                      <a:pPr algn="l"/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Особенности контингента родителей.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</a:rPr>
                        <a:t>Внешние </a:t>
                      </a:r>
                      <a:r>
                        <a:rPr lang="en-US" sz="1600" b="1" dirty="0" err="1" smtClean="0">
                          <a:effectLst/>
                          <a:latin typeface="+mn-lt"/>
                        </a:rPr>
                        <a:t>возможности</a:t>
                      </a: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algn="l"/>
                      <a:endParaRPr lang="ru-RU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Адресное повышение квалификации педагогов.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Стабильное медицинское сопровождение и контроль за состоянием здоровья обучающихся.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Оперативное взаимодействие воспитателей и родителей через онлайн-общение посредством чата, форума, сайта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</a:rPr>
                        <a:t>Внешние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угрозы</a:t>
                      </a:r>
                    </a:p>
                    <a:p>
                      <a:pPr algn="ctr"/>
                      <a:endParaRPr lang="ru-RU" sz="16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Рост социально-неблагополучных семей.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Искажение представление родителей о способностях ребенка.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доли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воспитанников,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нуждающихся в помощи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специалистов.</a:t>
                      </a:r>
                    </a:p>
                    <a:p>
                      <a:pPr marL="0" indent="0" algn="l">
                        <a:buNone/>
                      </a:pP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4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ownloads\1667199221_3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78" y="188640"/>
            <a:ext cx="68849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	</a:t>
            </a:r>
            <a:r>
              <a:rPr lang="ru-RU" sz="2800" b="1" dirty="0" smtClean="0"/>
              <a:t>Проведенный </a:t>
            </a:r>
            <a:r>
              <a:rPr lang="ru-RU" sz="2800" b="1" dirty="0"/>
              <a:t>SWOT-анализ позволяет определить, что в МБДОУ </a:t>
            </a:r>
            <a:r>
              <a:rPr lang="ru-RU" sz="2800" b="1" dirty="0" smtClean="0"/>
              <a:t>«Олонский детский сад» созданы </a:t>
            </a:r>
            <a:r>
              <a:rPr lang="ru-RU" sz="2800" b="1" dirty="0"/>
              <a:t>условия для работы в соответствии с требованиями ФГОС </a:t>
            </a:r>
            <a:r>
              <a:rPr lang="ru-RU" sz="2800" b="1" dirty="0" smtClean="0"/>
              <a:t>ДО и ФОП ДО. </a:t>
            </a:r>
            <a:r>
              <a:rPr lang="ru-RU" sz="2800" b="1" dirty="0"/>
              <a:t>Он позволяет оценить, что внешние возможности и риски не являются определяющими в развитии образовательной системы МБДОУ. Стратегия развития ориентирована на внутренний потенциал МБДОУ и инновационные технологии обучения. </a:t>
            </a:r>
          </a:p>
          <a:p>
            <a:pPr fontAlgn="base"/>
            <a:r>
              <a:rPr lang="ru-RU" sz="2800" b="1" dirty="0"/>
              <a:t>SWOT-анализ дает возможность выделить следующие стратегические направления в развитии образовательной организации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52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1147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Кристина</cp:lastModifiedBy>
  <cp:revision>42</cp:revision>
  <dcterms:created xsi:type="dcterms:W3CDTF">2023-02-26T02:26:23Z</dcterms:created>
  <dcterms:modified xsi:type="dcterms:W3CDTF">2023-05-29T03:12:03Z</dcterms:modified>
</cp:coreProperties>
</file>