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03992-3CE2-4028-9AB0-EBFFCC5A9758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9E269-2DA5-41E8-9549-2D29412F8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68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9E269-2DA5-41E8-9549-2D29412F85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52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69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14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29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71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98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13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5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44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37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0EF4-BFBB-4BD1-975F-A2377687E391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332C-F082-40CD-A90C-E6EB399CF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86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авел\Desktop\фон для презентаций\0_56a57_9ab828fe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9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8794" y="357166"/>
            <a:ext cx="6858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latin typeface="Gungsuh" pitchFamily="18" charset="-127"/>
                <a:ea typeface="Gungsuh" pitchFamily="18" charset="-127"/>
              </a:rPr>
              <a:t>МБДОУ «</a:t>
            </a:r>
            <a:r>
              <a:rPr lang="ru-RU" sz="2800" b="1" dirty="0" err="1" smtClean="0">
                <a:latin typeface="Gungsuh" pitchFamily="18" charset="-127"/>
                <a:ea typeface="Gungsuh" pitchFamily="18" charset="-127"/>
              </a:rPr>
              <a:t>Олонский</a:t>
            </a:r>
            <a:r>
              <a:rPr lang="ru-RU" sz="2800" b="1" dirty="0" smtClean="0">
                <a:latin typeface="Gungsuh" pitchFamily="18" charset="-127"/>
                <a:ea typeface="Gungsuh" pitchFamily="18" charset="-127"/>
              </a:rPr>
              <a:t> детский сад»</a:t>
            </a:r>
            <a:endParaRPr lang="ru-RU" sz="28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643182"/>
            <a:ext cx="8136904" cy="13542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latin typeface="Cambria Math" pitchFamily="18" charset="0"/>
                <a:ea typeface="Cambria Math" pitchFamily="18" charset="0"/>
              </a:rPr>
              <a:t>Проект по патриотическому воспитанию </a:t>
            </a:r>
          </a:p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latin typeface="Cambria Math" pitchFamily="18" charset="0"/>
                <a:ea typeface="Cambria Math" pitchFamily="18" charset="0"/>
              </a:rPr>
              <a:t>                          «Я часть России»</a:t>
            </a:r>
            <a:endParaRPr lang="ru-RU" sz="3200" b="1" dirty="0">
              <a:ln>
                <a:solidFill>
                  <a:srgbClr val="FF0000"/>
                </a:solidFill>
              </a:ln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464344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Автор проекта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Воспитатель 1 категории: </a:t>
            </a:r>
            <a:r>
              <a:rPr lang="ru-RU" dirty="0" err="1" smtClean="0">
                <a:latin typeface="Gungsuh" pitchFamily="18" charset="-127"/>
                <a:ea typeface="Gungsuh" pitchFamily="18" charset="-127"/>
              </a:rPr>
              <a:t>Дозорова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 А.И.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0567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Book Antiqua" pitchFamily="18" charset="0"/>
              </a:rPr>
              <a:t>Экскурсии:</a:t>
            </a:r>
            <a:r>
              <a:rPr lang="ru-RU" b="1" dirty="0">
                <a:latin typeface="Book Antiqua" pitchFamily="18" charset="0"/>
              </a:rPr>
              <a:t/>
            </a:r>
            <a:br>
              <a:rPr lang="ru-RU" b="1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По главным достопримечательностям нашего села Олонки (Сельская библиотека, пожарная часть, сельская школа, краеведческий музей, памятники).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Пальчиковая гимнастика</a:t>
            </a:r>
            <a:r>
              <a:rPr lang="ru-RU" u="sng" dirty="0">
                <a:latin typeface="Book Antiqua" pitchFamily="18" charset="0"/>
              </a:rPr>
              <a:t>:</a:t>
            </a:r>
            <a:r>
              <a:rPr lang="ru-RU" dirty="0">
                <a:latin typeface="Book Antiqua" pitchFamily="18" charset="0"/>
              </a:rPr>
              <a:t> «Наряжаем ёлку», «Наконец пришла зима»</a:t>
            </a:r>
            <a:br>
              <a:rPr lang="ru-RU" dirty="0">
                <a:latin typeface="Book Antiqua" pitchFamily="18" charset="0"/>
              </a:rPr>
            </a:br>
            <a:r>
              <a:rPr lang="ru-RU" b="1" dirty="0">
                <a:latin typeface="Book Antiqua" pitchFamily="18" charset="0"/>
              </a:rPr>
              <a:t>Д/игры</a:t>
            </a:r>
            <a:r>
              <a:rPr lang="ru-RU" dirty="0">
                <a:latin typeface="Book Antiqua" pitchFamily="18" charset="0"/>
              </a:rPr>
              <a:t>: «Что мы делаем?», «Флаг России», «Подбери признак».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Подвижные игры</a:t>
            </a:r>
            <a:r>
              <a:rPr lang="ru-RU" u="sng" dirty="0">
                <a:latin typeface="Book Antiqua" pitchFamily="18" charset="0"/>
              </a:rPr>
              <a:t>:</a:t>
            </a:r>
            <a:r>
              <a:rPr lang="ru-RU" dirty="0">
                <a:latin typeface="Book Antiqua" pitchFamily="18" charset="0"/>
              </a:rPr>
              <a:t> «Пирожок»,  «Горелки с платочком», «Гуси - лебеди» «Два мороза»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Праздник:</a:t>
            </a:r>
            <a:r>
              <a:rPr lang="ru-RU" dirty="0">
                <a:latin typeface="Book Antiqua" pitchFamily="18" charset="0"/>
              </a:rPr>
              <a:t> «Новый год» 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Работа с родителями</a:t>
            </a:r>
            <a:r>
              <a:rPr lang="ru-RU" u="sng" dirty="0">
                <a:latin typeface="Book Antiqua" pitchFamily="18" charset="0"/>
              </a:rPr>
              <a:t>: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Консультации: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«Роль родителей в формировании патриотических чувств»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Мастерская дедушки Мороза - выставка творческих работ детей.</a:t>
            </a:r>
            <a:br>
              <a:rPr lang="ru-RU" dirty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Павел\Desktop\20190319_160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608" y="342900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авел\Desktop\20190228_102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61388" y="24695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авел\Desktop\20190312_0913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1577" y="404664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авел\Desktop\20190319_160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1565" y="3964319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0279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128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100" dirty="0" smtClean="0">
                <a:latin typeface="Book Antiqua" pitchFamily="18" charset="0"/>
                <a:cs typeface="Times New Roman" pitchFamily="18" charset="0"/>
              </a:rPr>
              <a:t>Январь</a:t>
            </a:r>
            <a:endParaRPr lang="ru-RU" sz="2100" b="1" dirty="0">
              <a:latin typeface="Book Antiqu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100" b="1" dirty="0">
                <a:latin typeface="Book Antiqua" pitchFamily="18" charset="0"/>
                <a:cs typeface="Times New Roman" pitchFamily="18" charset="0"/>
              </a:rPr>
              <a:t>II</a:t>
            </a:r>
            <a:r>
              <a:rPr lang="ru-RU" sz="2100" b="1" dirty="0">
                <a:latin typeface="Book Antiqua" pitchFamily="18" charset="0"/>
                <a:cs typeface="Times New Roman" pitchFamily="18" charset="0"/>
              </a:rPr>
              <a:t> Блок</a:t>
            </a:r>
          </a:p>
          <a:p>
            <a:r>
              <a:rPr lang="ru-RU" sz="2100" b="1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Народное творчество</a:t>
            </a:r>
          </a:p>
          <a:p>
            <a:r>
              <a:rPr lang="ru-RU" sz="2100" b="1" u="sng" dirty="0">
                <a:latin typeface="Book Antiqua" pitchFamily="18" charset="0"/>
              </a:rPr>
              <a:t>Беседы:</a:t>
            </a:r>
            <a:r>
              <a:rPr lang="ru-RU" sz="2100" dirty="0">
                <a:latin typeface="Book Antiqua" pitchFamily="18" charset="0"/>
              </a:rPr>
              <a:t/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«Народные промыслы»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«Устное народное творчество»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«Русская матрёшка»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«Хороводные игры на Руси»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Рассматривание иллюстраций и фотоальбомов</a:t>
            </a:r>
            <a:r>
              <a:rPr lang="ru-RU" sz="2100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> Иллюстрации «Народные промыслы» (хохлома, гжель, дымковская игрушка, городецкая роспись), «Русская матрёшка», «Русский народный костюм», «Костюмы народов России».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Художественное творчество</a:t>
            </a:r>
            <a:r>
              <a:rPr lang="ru-RU" sz="2100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/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Рисование «Чайник расписанный гжелью», «Хохломская </a:t>
            </a:r>
            <a:r>
              <a:rPr lang="ru-RU" sz="2100" dirty="0" err="1">
                <a:latin typeface="Book Antiqua" pitchFamily="18" charset="0"/>
              </a:rPr>
              <a:t>досочка</a:t>
            </a:r>
            <a:r>
              <a:rPr lang="ru-RU" sz="2100" dirty="0">
                <a:latin typeface="Book Antiqua" pitchFamily="18" charset="0"/>
              </a:rPr>
              <a:t>», 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>
                <a:latin typeface="Book Antiqua" pitchFamily="18" charset="0"/>
              </a:rPr>
              <a:t>«Дымковская барышня</a:t>
            </a:r>
            <a:r>
              <a:rPr lang="ru-RU" sz="2100" dirty="0" smtClean="0">
                <a:latin typeface="Book Antiqua" pitchFamily="18" charset="0"/>
              </a:rPr>
              <a:t>».</a:t>
            </a:r>
            <a:r>
              <a:rPr lang="ru-RU" sz="2100" dirty="0">
                <a:latin typeface="Book Antiqua" pitchFamily="18" charset="0"/>
              </a:rPr>
              <a:t/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НОД</a:t>
            </a:r>
            <a:r>
              <a:rPr lang="ru-RU" sz="2100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> «Украсим матрёшке сарафан»</a:t>
            </a:r>
            <a:br>
              <a:rPr lang="ru-RU" sz="2100" dirty="0">
                <a:latin typeface="Book Antiqua" pitchFamily="18" charset="0"/>
              </a:rPr>
            </a:br>
            <a:endParaRPr lang="ru-RU" sz="2100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Book Antiqua" pitchFamily="18" charset="0"/>
              </a:rPr>
              <a:t>Чтение художественной литературы</a:t>
            </a:r>
            <a:r>
              <a:rPr lang="ru-RU" sz="2100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> РНС «Сивка Бурка», «Василиса Прекрасная».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 smtClean="0">
                <a:latin typeface="Book Antiqua" pitchFamily="18" charset="0"/>
              </a:rPr>
              <a:t>Экскурсии</a:t>
            </a:r>
            <a:r>
              <a:rPr lang="ru-RU" sz="2100" b="1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> В музей «Русская изба»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Пальчиковая гимнастика</a:t>
            </a:r>
            <a:r>
              <a:rPr lang="ru-RU" sz="2100" dirty="0">
                <a:latin typeface="Book Antiqua" pitchFamily="18" charset="0"/>
              </a:rPr>
              <a:t>: «Матрёшки»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Д/игры</a:t>
            </a:r>
            <a:r>
              <a:rPr lang="ru-RU" sz="2100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> «Что из чего?», "Найди лишнее", "Это что за завиток?" 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Подвижные игры:</a:t>
            </a:r>
            <a:r>
              <a:rPr lang="ru-RU" sz="2100" dirty="0">
                <a:latin typeface="Book Antiqua" pitchFamily="18" charset="0"/>
              </a:rPr>
              <a:t> «Гори </a:t>
            </a:r>
            <a:r>
              <a:rPr lang="ru-RU" sz="2100" dirty="0" err="1">
                <a:latin typeface="Book Antiqua" pitchFamily="18" charset="0"/>
              </a:rPr>
              <a:t>гори</a:t>
            </a:r>
            <a:r>
              <a:rPr lang="ru-RU" sz="2100" dirty="0">
                <a:latin typeface="Book Antiqua" pitchFamily="18" charset="0"/>
              </a:rPr>
              <a:t> ясно», «Золотые ворота», «Ручеёк»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Работа с родителями</a:t>
            </a:r>
            <a:r>
              <a:rPr lang="ru-RU" sz="2100" u="sng" dirty="0">
                <a:latin typeface="Book Antiqua" pitchFamily="18" charset="0"/>
              </a:rPr>
              <a:t>:</a:t>
            </a:r>
            <a:r>
              <a:rPr lang="ru-RU" sz="2100" dirty="0">
                <a:latin typeface="Book Antiqua" pitchFamily="18" charset="0"/>
              </a:rPr>
              <a:t/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Консультации: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«Какие русские народные сказки читать детям?»</a:t>
            </a:r>
            <a:br>
              <a:rPr lang="ru-RU" sz="2100" dirty="0">
                <a:latin typeface="Book Antiqua" pitchFamily="18" charset="0"/>
              </a:rPr>
            </a:br>
            <a:endParaRPr lang="ru-RU" sz="2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Павел\Desktop\20190319_155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546" y="526512"/>
            <a:ext cx="3936436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Павел\Desktop\20190228_103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865" y="684632"/>
            <a:ext cx="3948234" cy="2647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авел\Desktop\20190319_155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3968" y="4055547"/>
            <a:ext cx="3736604" cy="2802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etsad-119227-14207841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877585"/>
            <a:ext cx="3003276" cy="296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5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6632"/>
            <a:ext cx="7056784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Февраль</a:t>
            </a:r>
            <a:endParaRPr lang="ru-RU" dirty="0">
              <a:latin typeface="Book Antiqua" pitchFamily="18" charset="0"/>
            </a:endParaRPr>
          </a:p>
          <a:p>
            <a:r>
              <a:rPr lang="ru-RU" b="1" dirty="0">
                <a:latin typeface="Book Antiqua" pitchFamily="18" charset="0"/>
              </a:rPr>
              <a:t>III Блок</a:t>
            </a:r>
          </a:p>
          <a:p>
            <a:r>
              <a:rPr lang="ru-RU" b="1" dirty="0"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«Защитники  отечества. Масленица»</a:t>
            </a:r>
          </a:p>
          <a:p>
            <a:r>
              <a:rPr lang="ru-RU" sz="2100" b="1" u="sng" dirty="0">
                <a:latin typeface="Book Antiqua" pitchFamily="18" charset="0"/>
              </a:rPr>
              <a:t>Беседы:</a:t>
            </a:r>
            <a:r>
              <a:rPr lang="ru-RU" sz="2100" u="sng" dirty="0">
                <a:latin typeface="Book Antiqua" pitchFamily="18" charset="0"/>
              </a:rPr>
              <a:t> </a:t>
            </a:r>
            <a:r>
              <a:rPr lang="ru-RU" sz="2100" dirty="0">
                <a:latin typeface="Book Antiqua" pitchFamily="18" charset="0"/>
              </a:rPr>
              <a:t/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«День Защитника Отечества»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«Военные»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«Наша родная армия»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«Масляная неделя»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Рассматривание иллюстраций и фотоальбомов:</a:t>
            </a:r>
            <a:r>
              <a:rPr lang="ru-RU" sz="2100" dirty="0">
                <a:latin typeface="Book Antiqua" pitchFamily="18" charset="0"/>
              </a:rPr>
              <a:t> «Военная техника», «Вооружённые силы РФ», «ВВС России», «Ордена и медали России», «Праздник Масленица».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u="sng" dirty="0">
                <a:latin typeface="Book Antiqua" pitchFamily="18" charset="0"/>
              </a:rPr>
              <a:t>НОД:</a:t>
            </a:r>
            <a:r>
              <a:rPr lang="ru-RU" sz="2100" dirty="0">
                <a:latin typeface="Book Antiqua" pitchFamily="18" charset="0"/>
              </a:rPr>
              <a:t> «Путешествие по России» 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b="1" u="sng" dirty="0">
                <a:latin typeface="Book Antiqua" pitchFamily="18" charset="0"/>
              </a:rPr>
              <a:t>Художественное творчество: </a:t>
            </a:r>
            <a:r>
              <a:rPr lang="ru-RU" sz="2100" b="1" dirty="0">
                <a:latin typeface="Book Antiqua" pitchFamily="18" charset="0"/>
              </a:rPr>
              <a:t/>
            </a:r>
            <a:br>
              <a:rPr lang="ru-RU" sz="2100" b="1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Рисование: «Пограничник с собакой», «Портрет защитника Отечества».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Аппликация «Открытка для папы»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>Обрывная аппликация: «Солнышко»</a:t>
            </a:r>
            <a:br>
              <a:rPr lang="ru-RU" sz="2100" dirty="0">
                <a:latin typeface="Book Antiqua" pitchFamily="18" charset="0"/>
              </a:rPr>
            </a:br>
            <a:r>
              <a:rPr lang="ru-RU" sz="2100" dirty="0">
                <a:latin typeface="Book Antiqua" pitchFamily="18" charset="0"/>
              </a:rPr>
              <a:t/>
            </a:r>
            <a:br>
              <a:rPr lang="ru-RU" sz="2100" dirty="0">
                <a:latin typeface="Book Antiqua" pitchFamily="18" charset="0"/>
              </a:rPr>
            </a:br>
            <a:endParaRPr lang="ru-RU" sz="2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-218152"/>
            <a:ext cx="705678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endParaRPr lang="ru-RU" b="1" u="sng" dirty="0"/>
          </a:p>
          <a:p>
            <a:r>
              <a:rPr lang="ru-RU" sz="2000" b="1" u="sng" dirty="0" smtClean="0">
                <a:latin typeface="Book Antiqua" pitchFamily="18" charset="0"/>
              </a:rPr>
              <a:t>Чтение </a:t>
            </a:r>
            <a:r>
              <a:rPr lang="ru-RU" sz="2000" b="1" u="sng" dirty="0">
                <a:latin typeface="Book Antiqua" pitchFamily="18" charset="0"/>
              </a:rPr>
              <a:t>художественной литературы:</a:t>
            </a:r>
            <a:r>
              <a:rPr lang="ru-RU" sz="2000" dirty="0">
                <a:latin typeface="Book Antiqua" pitchFamily="18" charset="0"/>
              </a:rPr>
              <a:t> Разучивание стихов и песен об армии и военных. Чтение глав из книги Алексеева «Сто рассказов о войне», рассказ Ю. Коваля «На границе», Я. </a:t>
            </a:r>
            <a:r>
              <a:rPr lang="ru-RU" sz="2000" dirty="0" err="1">
                <a:latin typeface="Book Antiqua" pitchFamily="18" charset="0"/>
              </a:rPr>
              <a:t>Длуголенский</a:t>
            </a:r>
            <a:r>
              <a:rPr lang="ru-RU" sz="2000" dirty="0">
                <a:latin typeface="Book Antiqua" pitchFamily="18" charset="0"/>
              </a:rPr>
              <a:t> «Что могут солдаты», чтение и разучивание стихотворение, пословиц и поговорок про масленицу.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Экскурсии:</a:t>
            </a:r>
            <a:r>
              <a:rPr lang="ru-RU" sz="2000" u="sng" dirty="0">
                <a:latin typeface="Book Antiqua" pitchFamily="18" charset="0"/>
              </a:rPr>
              <a:t> </a:t>
            </a:r>
            <a:r>
              <a:rPr lang="ru-RU" sz="2000" dirty="0">
                <a:latin typeface="Book Antiqua" pitchFamily="18" charset="0"/>
              </a:rPr>
              <a:t/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>
                <a:latin typeface="Book Antiqua" pitchFamily="18" charset="0"/>
              </a:rPr>
              <a:t>- Музей.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Пальчиковая гимнастика:</a:t>
            </a:r>
            <a:r>
              <a:rPr lang="ru-RU" sz="2000" dirty="0">
                <a:latin typeface="Book Antiqua" pitchFamily="18" charset="0"/>
              </a:rPr>
              <a:t> «На постой», «Капитан».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Д/игры</a:t>
            </a:r>
            <a:r>
              <a:rPr lang="ru-RU" sz="2000" u="sng" dirty="0">
                <a:latin typeface="Book Antiqua" pitchFamily="18" charset="0"/>
              </a:rPr>
              <a:t>:</a:t>
            </a:r>
            <a:r>
              <a:rPr lang="ru-RU" sz="2000" dirty="0">
                <a:latin typeface="Book Antiqua" pitchFamily="18" charset="0"/>
              </a:rPr>
              <a:t> «Кому что нужно», «Назови войска».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С/р игры:</a:t>
            </a:r>
            <a:r>
              <a:rPr lang="ru-RU" sz="2000" dirty="0">
                <a:latin typeface="Book Antiqua" pitchFamily="18" charset="0"/>
              </a:rPr>
              <a:t> «Пограничники», «Танкисты», «Летчики», «Военный парад», «Мы моряки». 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Подвижные игры</a:t>
            </a:r>
            <a:r>
              <a:rPr lang="ru-RU" sz="2000" u="sng" dirty="0">
                <a:latin typeface="Book Antiqua" pitchFamily="18" charset="0"/>
              </a:rPr>
              <a:t>:</a:t>
            </a:r>
            <a:r>
              <a:rPr lang="ru-RU" sz="2000" dirty="0">
                <a:latin typeface="Book Antiqua" pitchFamily="18" charset="0"/>
              </a:rPr>
              <a:t> «Кто быстрее доставит донесение в штаб», «Самый меткий», «Самый смелый», «Разведчики».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Праздники</a:t>
            </a:r>
            <a:r>
              <a:rPr lang="ru-RU" sz="2000" u="sng" dirty="0">
                <a:latin typeface="Book Antiqua" pitchFamily="18" charset="0"/>
              </a:rPr>
              <a:t>:</a:t>
            </a:r>
            <a:r>
              <a:rPr lang="ru-RU" sz="2000" dirty="0">
                <a:latin typeface="Book Antiqua" pitchFamily="18" charset="0"/>
              </a:rPr>
              <a:t> «День защитника отечества», «Масленица» 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b="1" u="sng" dirty="0">
                <a:latin typeface="Book Antiqua" pitchFamily="18" charset="0"/>
              </a:rPr>
              <a:t>Работа с родителями</a:t>
            </a:r>
            <a:r>
              <a:rPr lang="ru-RU" sz="2000" u="sng" dirty="0">
                <a:latin typeface="Book Antiqua" pitchFamily="18" charset="0"/>
              </a:rPr>
              <a:t>:</a:t>
            </a:r>
            <a:r>
              <a:rPr lang="ru-RU" sz="2000" dirty="0">
                <a:latin typeface="Book Antiqua" pitchFamily="18" charset="0"/>
              </a:rPr>
              <a:t/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>
                <a:latin typeface="Book Antiqua" pitchFamily="18" charset="0"/>
              </a:rPr>
              <a:t>Консультации:</a:t>
            </a:r>
            <a:br>
              <a:rPr lang="ru-RU" sz="2000" dirty="0">
                <a:latin typeface="Book Antiqua" pitchFamily="18" charset="0"/>
              </a:rPr>
            </a:br>
            <a:r>
              <a:rPr lang="ru-RU" sz="2000" dirty="0">
                <a:latin typeface="Book Antiqua" pitchFamily="18" charset="0"/>
              </a:rPr>
              <a:t>«Ребёнок и его родина»</a:t>
            </a:r>
            <a:br>
              <a:rPr lang="ru-RU" sz="2000" dirty="0">
                <a:latin typeface="Book Antiqua" pitchFamily="18" charset="0"/>
              </a:rPr>
            </a:b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авел\Desktop\20190312_14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0364" y="2357430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вел\Desktop\image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643446"/>
            <a:ext cx="2449743" cy="183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\Desktop\hello_html_74a235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42852"/>
            <a:ext cx="2381249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\Desktop\kak-sdelat-pozdravitelnuyu-otkrytku-s-dnem-zashhitnika-otechestva-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500174"/>
            <a:ext cx="20955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\Desktop\9.-itogovyj-risuno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929198"/>
            <a:ext cx="228828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P\Desktop\s1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3500438"/>
            <a:ext cx="16627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P\Desktop\5e74b4362a3226be950349a741f4f6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285743"/>
            <a:ext cx="2081043" cy="157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83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0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-1741646"/>
            <a:ext cx="7056784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latin typeface="Book Antiqua" pitchFamily="18" charset="0"/>
              </a:rPr>
              <a:t>Итоги проекта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 </a:t>
            </a:r>
            <a:r>
              <a:rPr lang="ru-RU" dirty="0">
                <a:latin typeface="Book Antiqua" pitchFamily="18" charset="0"/>
              </a:rPr>
              <a:t>ходе проекта, ребята стали интересоваться историей своей страны, гордятся Россией. Более глубоко изучили историю родного села, с помощью целевых прогулок и экскурсий закрепили названия улиц, познакомились с учреждениями культуры и образования. Ребята познакомились с историей России, образованием государства, знают первого царя, и президентов, расширились знания детей о народах, проживающих на территории России, закрепили знания о символике Российской Федерации, её значении. У детей расширились знания о столице России, памятниках культуры, более детально изучили Кремль, его башни – от чего они получили своё название. Дети с удовольствием изучали карту России, искали различные города, изучали животных проживающих на территории Р.Ф, с помощью </a:t>
            </a:r>
            <a:r>
              <a:rPr lang="ru-RU">
                <a:latin typeface="Book Antiqua" pitchFamily="18" charset="0"/>
              </a:rPr>
              <a:t>красной </a:t>
            </a:r>
            <a:r>
              <a:rPr lang="ru-RU" smtClean="0">
                <a:latin typeface="Book Antiqua" pitchFamily="18" charset="0"/>
              </a:rPr>
              <a:t>книги </a:t>
            </a:r>
            <a:r>
              <a:rPr lang="ru-RU" dirty="0">
                <a:latin typeface="Book Antiqua" pitchFamily="18" charset="0"/>
              </a:rPr>
              <a:t>России ребята познакомились с исчезающими видами животных. С удовольствием изучали гжельскую роспись, хохлому, Дымковскую роспись, расширяли знания о </a:t>
            </a:r>
            <a:r>
              <a:rPr lang="ru-RU" dirty="0" smtClean="0">
                <a:latin typeface="Book Antiqua" pitchFamily="18" charset="0"/>
              </a:rPr>
              <a:t>матрёшке. </a:t>
            </a:r>
            <a:r>
              <a:rPr lang="ru-RU" dirty="0">
                <a:latin typeface="Book Antiqua" pitchFamily="18" charset="0"/>
              </a:rPr>
              <a:t>Продолжили знакомство с устным народным творчеством, русскими народными инструментами. Закрепили знания о русских народных праздниках и о государственных праздниках России. Совместно с родителями расширила предметно-развивающую среду. Родители принимали активное участие в реализации проекта. </a:t>
            </a:r>
            <a:br>
              <a:rPr lang="ru-RU" dirty="0">
                <a:latin typeface="Book Antiqua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78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авел\Desktop\доу\фон для презентаций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1" y="2598003"/>
            <a:ext cx="7920880" cy="155107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58336"/>
              </a:avLst>
            </a:prstTxWarp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3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63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1214422"/>
            <a:ext cx="628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«Патриотизм- это не значит только одна любовь к своей родине. Это гораздо больше…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Это- сознание своей неотъемлемости от родины и неотъемлемое переживание вместе с ней ее счастливых и ее несчастных дней.»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А.Н. Толстой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000108"/>
            <a:ext cx="61436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Тип проекта:</a:t>
            </a:r>
          </a:p>
          <a:p>
            <a:r>
              <a:rPr lang="ru-RU" sz="2400" dirty="0" smtClean="0">
                <a:latin typeface="Georgia" pitchFamily="18" charset="0"/>
              </a:rPr>
              <a:t>- групповой;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- информационно - исследовательский;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- краткосрочный.</a:t>
            </a:r>
            <a:endParaRPr lang="en-US" sz="24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Срок реализации: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latin typeface="Georgia" pitchFamily="18" charset="0"/>
              </a:rPr>
              <a:t>3 месяца. </a:t>
            </a:r>
            <a:endParaRPr lang="en-US" sz="2400" b="1" dirty="0" smtClean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Исполнители и участники проекта:</a:t>
            </a:r>
          </a:p>
          <a:p>
            <a:r>
              <a:rPr lang="ru-RU" sz="2400" dirty="0" smtClean="0">
                <a:latin typeface="Georgia" pitchFamily="18" charset="0"/>
              </a:rPr>
              <a:t>- дети подготовительной группы, воспитатели, родители, музыкальный руководитель.</a:t>
            </a:r>
            <a:endParaRPr lang="ru-RU" sz="2400" b="1" dirty="0" smtClean="0">
              <a:latin typeface="Georgia" pitchFamily="18" charset="0"/>
            </a:endParaRPr>
          </a:p>
          <a:p>
            <a:endParaRPr lang="ru-RU" sz="2400" b="1" dirty="0" smtClean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  <a:p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04664"/>
            <a:ext cx="66374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I этап -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Организационно-подготовительный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 включает в себя обоснование актуальности темы, мотивация ее выбора, определение цели и задач проекта, подбор и изучение методической литературы, учебно-методических пособий, разработка концепции проекта в целом.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II этап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  Реализация проекта.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комплексная работа по практическому воплощению мероприятий проекта: участие в культурно-просветительской деятельности детского сада, проведение тематических бесед,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III этап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Заключительный - рефлексия, подведение итогов, анализ деятельности, применение критериев  эффективности реализации проекта, оформление результатов.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69127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Патриотическое воспитание является актуальной проблемой воспитания подрастающего поколения.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Ребёнок не рождается патриотом, он им становится.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это любовь к своей семье, родному краю, своей стране, чувство гордости и ответственности за родную страну, желание быть частью великой страны.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Воспитание патриотизма это не простой и непрерывный процесс, многое зависит от окружения ребёнка, от того, что закладывается в сознание ребёнка с самого детства. Не каждый родитель считает необходимым рассказывать своему ребёнку о родной стране, своих предках, наивно думая, что маленький ребёнок ни чего в этом не понимает. Поэтому очень важна роль дошкольного образования в воспитании патриотизма у детей, так как именно в дошкольном возрасте формируются нравственные качества человека</a:t>
            </a:r>
            <a:r>
              <a:rPr lang="ru-RU" sz="2200" dirty="0"/>
              <a:t>.</a:t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84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14549503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7045" y="3285412"/>
            <a:ext cx="3846123" cy="3311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6932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нравственно-патриотических качеств детей старшего дошкольного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интереса к истории и культуре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16632"/>
            <a:ext cx="676875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Закрепить знания о государственной символике РФ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Воспитывать чувство гордости за свою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страну;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Воспитывать интерес к истории своей Родины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народа, знакомить детей с русскими народными сказками, народным прикладным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искусством;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Закреплять знания о праздниках России, о русских народных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праздниках;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Расширять знания о малой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родине;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Воспитывать уважение к сотрудникам детского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сада;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Прививать интерес к традициям семьи, уважение к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старшим;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Расширять предметно-развивающую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среду;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Воспитывать интерес к чтению художественной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литературы;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Воспитывать активную жизненную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позицию;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Расширять словарный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запас.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222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41277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испытывают гордость за свою страну,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интересуются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историей Родины.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Знают традиции родного народа, символику России, историю малой родины.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более глубокие знания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стали понимать важность воспитания патриотических качеств в дошкольном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уровня педагогического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мастерства.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\Desktop\фон для презентаций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-152913"/>
            <a:ext cx="70567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работы  по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Декабрь.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Блок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Малая Родина. Россия</a:t>
            </a:r>
          </a:p>
          <a:p>
            <a:r>
              <a:rPr lang="ru-RU" b="1" u="sng" dirty="0">
                <a:latin typeface="Book Antiqua" pitchFamily="18" charset="0"/>
              </a:rPr>
              <a:t>Беседы</a:t>
            </a:r>
            <a:r>
              <a:rPr lang="ru-RU" u="sng" dirty="0">
                <a:latin typeface="Book Antiqua" pitchFamily="18" charset="0"/>
              </a:rPr>
              <a:t>: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«Мое село родное» </a:t>
            </a:r>
          </a:p>
          <a:p>
            <a:r>
              <a:rPr lang="ru-RU" dirty="0">
                <a:latin typeface="Book Antiqua" pitchFamily="18" charset="0"/>
              </a:rPr>
              <a:t> «Москва – столица России» 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«История возникновения России» 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«Государственные символы России» 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«Президент России» 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«Богатства России»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«История праздника Новый год» 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«Праздник – это весело» 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Рассматривание иллюстраций и фотоальбомов:</a:t>
            </a:r>
            <a:r>
              <a:rPr lang="ru-RU" b="1" dirty="0">
                <a:latin typeface="Book Antiqua" pitchFamily="18" charset="0"/>
              </a:rPr>
              <a:t> </a:t>
            </a:r>
            <a:r>
              <a:rPr lang="ru-RU" dirty="0">
                <a:latin typeface="Book Antiqua" pitchFamily="18" charset="0"/>
              </a:rPr>
              <a:t>«Достопримечательности села Олонки», «Россия – моя страна», Карта России, иллюстрации «Животные России», «Символика РФ», «Правители Росси», Красная книга России, открытки на тему «Новый год», «Зимующие птицы России».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Художественное творчество</a:t>
            </a:r>
            <a:r>
              <a:rPr lang="ru-RU" u="sng" dirty="0">
                <a:latin typeface="Book Antiqua" pitchFamily="18" charset="0"/>
              </a:rPr>
              <a:t>: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Рисование « Дом- в котором я живу»,  «Новогодняя сказка»</a:t>
            </a:r>
            <a:br>
              <a:rPr lang="ru-RU" dirty="0">
                <a:latin typeface="Book Antiqua" pitchFamily="18" charset="0"/>
              </a:rPr>
            </a:br>
            <a:r>
              <a:rPr lang="ru-RU" b="1" u="sng" dirty="0">
                <a:latin typeface="Book Antiqua" pitchFamily="18" charset="0"/>
              </a:rPr>
              <a:t>Чтение художественной литературы</a:t>
            </a:r>
            <a:r>
              <a:rPr lang="ru-RU" u="sng" dirty="0">
                <a:latin typeface="Book Antiqua" pitchFamily="18" charset="0"/>
              </a:rPr>
              <a:t>:</a:t>
            </a:r>
            <a:r>
              <a:rPr lang="ru-RU" dirty="0">
                <a:latin typeface="Book Antiqua" pitchFamily="18" charset="0"/>
              </a:rPr>
              <a:t> Чтение русских народных сказок «Крошечка-</a:t>
            </a:r>
            <a:r>
              <a:rPr lang="ru-RU" dirty="0" err="1">
                <a:latin typeface="Book Antiqua" pitchFamily="18" charset="0"/>
              </a:rPr>
              <a:t>ховрошечка</a:t>
            </a:r>
            <a:r>
              <a:rPr lang="ru-RU" dirty="0">
                <a:latin typeface="Book Antiqua" pitchFamily="18" charset="0"/>
              </a:rPr>
              <a:t>», «Сестрица Алёнушка и братец Иванушка». </a:t>
            </a:r>
            <a:r>
              <a:rPr lang="ru-RU" dirty="0" err="1">
                <a:latin typeface="Book Antiqua" pitchFamily="18" charset="0"/>
              </a:rPr>
              <a:t>А.С.Пушкин</a:t>
            </a:r>
            <a:r>
              <a:rPr lang="ru-RU" dirty="0">
                <a:latin typeface="Book Antiqua" pitchFamily="18" charset="0"/>
              </a:rPr>
              <a:t> «Сказка о рыбаке и рыбке», чтение и разучивание стихотворений о новогоднем празднике, зиме.</a:t>
            </a:r>
            <a:br>
              <a:rPr lang="ru-RU" dirty="0">
                <a:latin typeface="Book Antiqu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209</Words>
  <Application>Microsoft Office PowerPoint</Application>
  <PresentationFormat>Экран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P</cp:lastModifiedBy>
  <cp:revision>28</cp:revision>
  <dcterms:created xsi:type="dcterms:W3CDTF">2019-03-22T12:50:27Z</dcterms:created>
  <dcterms:modified xsi:type="dcterms:W3CDTF">2019-11-11T09:57:56Z</dcterms:modified>
</cp:coreProperties>
</file>