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42" r:id="rId1"/>
  </p:sldMasterIdLst>
  <p:sldIdLst>
    <p:sldId id="300" r:id="rId2"/>
    <p:sldId id="264" r:id="rId3"/>
    <p:sldId id="257" r:id="rId4"/>
    <p:sldId id="260" r:id="rId5"/>
    <p:sldId id="310" r:id="rId6"/>
    <p:sldId id="322" r:id="rId7"/>
    <p:sldId id="327" r:id="rId8"/>
    <p:sldId id="329" r:id="rId9"/>
    <p:sldId id="330" r:id="rId10"/>
    <p:sldId id="335" r:id="rId11"/>
    <p:sldId id="338" r:id="rId12"/>
    <p:sldId id="339" r:id="rId13"/>
    <p:sldId id="340" r:id="rId14"/>
    <p:sldId id="341" r:id="rId15"/>
    <p:sldId id="307" r:id="rId16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sz="14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14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14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14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14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400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1400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1400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1400"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</p:showPr>
  <p:clrMru>
    <a:srgbClr val="FF0066"/>
    <a:srgbClr val="996633"/>
    <a:srgbClr val="000032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521" autoAdjust="0"/>
    <p:restoredTop sz="94660"/>
  </p:normalViewPr>
  <p:slideViewPr>
    <p:cSldViewPr>
      <p:cViewPr>
        <p:scale>
          <a:sx n="51" d="100"/>
          <a:sy n="51" d="100"/>
        </p:scale>
        <p:origin x="-3360" y="-135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722C1D-A442-4BEB-9ADD-0399FA74BA4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wheel spokes="1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714C65-150A-41F7-B9E4-B181D226A75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wheel spokes="1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822985-D2D5-4982-97EB-4368D68F600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wheel spokes="1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dgm">
  <p:cSld name="Заголовок, схема или организационная диаграм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398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SmartArt 2"/>
          <p:cNvSpPr>
            <a:spLocks noGrp="1"/>
          </p:cNvSpPr>
          <p:nvPr>
            <p:ph type="dgm" idx="1"/>
          </p:nvPr>
        </p:nvSpPr>
        <p:spPr>
          <a:xfrm>
            <a:off x="457200" y="1600200"/>
            <a:ext cx="8229600" cy="4525963"/>
          </a:xfrm>
        </p:spPr>
        <p:txBody>
          <a:bodyPr rtlCol="0">
            <a:normAutofit/>
          </a:bodyPr>
          <a:lstStyle/>
          <a:p>
            <a:pPr lvl="0"/>
            <a:endParaRPr lang="ru-RU" noProof="0" smtClean="0"/>
          </a:p>
        </p:txBody>
      </p:sp>
      <p:sp>
        <p:nvSpPr>
          <p:cNvPr id="4" name="Rectangle 69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70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71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5397E4-FE74-46B0-82AF-497C346A76B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wheel spokes="1"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398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69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70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71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1DDB22-90E7-4ECD-BCFF-7A43B35D8C1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wheel spokes="1"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>
  <p:cSld name="Заголовок, 1 большой объект и 2 маленьких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398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Объект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Rectangle 69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70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71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777594-7F20-4FF0-A6C6-8F9B739FB2C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wheel spokes="1"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>
  <p:cSld name="Заголовок и четыре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sz="quarter"/>
          </p:nvPr>
        </p:nvSpPr>
        <p:spPr>
          <a:xfrm>
            <a:off x="457200" y="277813"/>
            <a:ext cx="8229600" cy="11398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859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Объект 4"/>
          <p:cNvSpPr>
            <a:spLocks noGrp="1"/>
          </p:cNvSpPr>
          <p:nvPr>
            <p:ph sz="quarter" idx="3"/>
          </p:nvPr>
        </p:nvSpPr>
        <p:spPr>
          <a:xfrm>
            <a:off x="457200" y="3938588"/>
            <a:ext cx="4038600" cy="21875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69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70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71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BDF6D3-1DBC-446D-8EBD-D1CEA7C7034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wheel spokes="1"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Заголовок, текст и 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398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Объект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Rectangle 69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70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71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7064BB-1A3B-4D9D-B0B8-932C83EF2F8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wheel spokes="1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D2C0760-71B7-4850-A277-0837C6D816A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wheel spokes="1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AEAA78-96AD-4623-BDB3-188104D731F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wheel spokes="1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C7ACC5-1B06-4237-8426-5FF7DE19648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wheel spokes="1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C0352E-CA06-4179-B863-354D7127C66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wheel spokes="1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5C5E90-81C8-4E50-8095-F7108C91DCE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wheel spokes="1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375917-80B3-4CF3-A982-84EDBD02DC1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wheel spokes="1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E34F90-B10D-4CAC-B8EC-1CCE222C744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wheel spokes="1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F46FFB-1D93-412C-A328-FD9D8A6668D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wheel spokes="1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8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smtClean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9059EA94-3391-4B03-9814-52DB46403BC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64" r:id="rId1"/>
    <p:sldLayoutId id="2147483965" r:id="rId2"/>
    <p:sldLayoutId id="2147483966" r:id="rId3"/>
    <p:sldLayoutId id="2147483967" r:id="rId4"/>
    <p:sldLayoutId id="2147483968" r:id="rId5"/>
    <p:sldLayoutId id="2147483969" r:id="rId6"/>
    <p:sldLayoutId id="2147483970" r:id="rId7"/>
    <p:sldLayoutId id="2147483971" r:id="rId8"/>
    <p:sldLayoutId id="2147483972" r:id="rId9"/>
    <p:sldLayoutId id="2147483973" r:id="rId10"/>
    <p:sldLayoutId id="2147483974" r:id="rId11"/>
    <p:sldLayoutId id="2147483975" r:id="rId12"/>
    <p:sldLayoutId id="2147483976" r:id="rId13"/>
    <p:sldLayoutId id="2147483977" r:id="rId14"/>
    <p:sldLayoutId id="2147483978" r:id="rId15"/>
    <p:sldLayoutId id="2147483979" r:id="rId16"/>
  </p:sldLayoutIdLst>
  <p:transition spd="slow">
    <p:wheel spokes="1"/>
  </p:transition>
  <p:timing>
    <p:tnLst>
      <p:par>
        <p:cTn id="1" dur="indefinite" restart="never" nodeType="tmRoot"/>
      </p:par>
    </p:tnLst>
  </p:timing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5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10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1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779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154113" y="1628775"/>
            <a:ext cx="7086600" cy="3600450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Артикуляционная гимнастика в стихах и картинках</a:t>
            </a:r>
          </a:p>
        </p:txBody>
      </p:sp>
      <p:sp>
        <p:nvSpPr>
          <p:cNvPr id="7171" name="Rectangle 3"/>
          <p:cNvSpPr>
            <a:spLocks noChangeArrowheads="1"/>
          </p:cNvSpPr>
          <p:nvPr/>
        </p:nvSpPr>
        <p:spPr bwMode="auto">
          <a:xfrm>
            <a:off x="0" y="5445125"/>
            <a:ext cx="9144000" cy="954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ru-RU" sz="2800" i="1">
                <a:solidFill>
                  <a:srgbClr val="000032"/>
                </a:solidFill>
                <a:latin typeface="Times New Roman" pitchFamily="18" charset="0"/>
                <a:cs typeface="Times New Roman" pitchFamily="18" charset="0"/>
              </a:rPr>
              <a:t>учитель-логопед: Белобородова Алена Евгеньевна</a:t>
            </a:r>
          </a:p>
          <a:p>
            <a:pPr algn="ctr"/>
            <a:r>
              <a:rPr lang="ru-RU" sz="2800" i="1">
                <a:solidFill>
                  <a:srgbClr val="000032"/>
                </a:solidFill>
                <a:latin typeface="Times New Roman" pitchFamily="18" charset="0"/>
                <a:cs typeface="Times New Roman" pitchFamily="18" charset="0"/>
              </a:rPr>
              <a:t>МБДОУ «Олонский детский сад»</a:t>
            </a:r>
          </a:p>
        </p:txBody>
      </p:sp>
    </p:spTree>
  </p:cSld>
  <p:clrMapOvr>
    <a:masterClrMapping/>
  </p:clrMapOvr>
  <p:transition>
    <p:cover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77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4177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177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4177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4177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50000">
                                          <p:val>
                                            <p:strVal val="#ppt_y+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4177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779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sz="4000" smtClean="0"/>
              <a:t>Гимнастика для язычка на кухне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600200"/>
            <a:ext cx="5554663" cy="4852988"/>
          </a:xfrm>
        </p:spPr>
        <p:txBody>
          <a:bodyPr/>
          <a:lstStyle/>
          <a:p>
            <a:endParaRPr lang="ru-RU" sz="2800" smtClean="0"/>
          </a:p>
          <a:p>
            <a:r>
              <a:rPr lang="ru-RU" sz="2800" smtClean="0">
                <a:latin typeface="Times New Roman" pitchFamily="18" charset="0"/>
                <a:cs typeface="Times New Roman" pitchFamily="18" charset="0"/>
              </a:rPr>
              <a:t>Подражаю я слону</a:t>
            </a:r>
          </a:p>
          <a:p>
            <a:pPr>
              <a:buFont typeface="Wingdings" pitchFamily="2" charset="2"/>
              <a:buNone/>
            </a:pPr>
            <a:r>
              <a:rPr lang="ru-RU" sz="2800" smtClean="0">
                <a:latin typeface="Times New Roman" pitchFamily="18" charset="0"/>
                <a:cs typeface="Times New Roman" pitchFamily="18" charset="0"/>
              </a:rPr>
              <a:t>   воду из блюдца я тяну.</a:t>
            </a:r>
          </a:p>
          <a:p>
            <a:pPr>
              <a:buFont typeface="Wingdings" pitchFamily="2" charset="2"/>
              <a:buNone/>
            </a:pPr>
            <a:endParaRPr lang="ru-RU" sz="280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800" smtClean="0">
                <a:latin typeface="Times New Roman" pitchFamily="18" charset="0"/>
                <a:cs typeface="Times New Roman" pitchFamily="18" charset="0"/>
              </a:rPr>
              <a:t>Тесто мнём, мнём, мнём</a:t>
            </a:r>
          </a:p>
          <a:p>
            <a:pPr>
              <a:buFont typeface="Wingdings" pitchFamily="2" charset="2"/>
              <a:buNone/>
            </a:pPr>
            <a:r>
              <a:rPr lang="ru-RU" sz="2800" smtClean="0">
                <a:latin typeface="Times New Roman" pitchFamily="18" charset="0"/>
                <a:cs typeface="Times New Roman" pitchFamily="18" charset="0"/>
              </a:rPr>
              <a:t>   Язычок жмём, жмём, жмём.</a:t>
            </a:r>
          </a:p>
          <a:p>
            <a:pPr>
              <a:buFont typeface="Wingdings" pitchFamily="2" charset="2"/>
              <a:buNone/>
            </a:pPr>
            <a:r>
              <a:rPr lang="ru-RU" sz="2800" smtClean="0">
                <a:latin typeface="Times New Roman" pitchFamily="18" charset="0"/>
                <a:cs typeface="Times New Roman" pitchFamily="18" charset="0"/>
              </a:rPr>
              <a:t>   После скалку мы возьмём</a:t>
            </a:r>
          </a:p>
          <a:p>
            <a:pPr>
              <a:buFont typeface="Wingdings" pitchFamily="2" charset="2"/>
              <a:buNone/>
            </a:pPr>
            <a:r>
              <a:rPr lang="ru-RU" sz="2800" smtClean="0">
                <a:latin typeface="Times New Roman" pitchFamily="18" charset="0"/>
                <a:cs typeface="Times New Roman" pitchFamily="18" charset="0"/>
              </a:rPr>
              <a:t>   Язычок зубами раскатаем</a:t>
            </a:r>
          </a:p>
          <a:p>
            <a:pPr>
              <a:buFont typeface="Wingdings" pitchFamily="2" charset="2"/>
              <a:buNone/>
            </a:pPr>
            <a:r>
              <a:rPr lang="ru-RU" sz="2800" smtClean="0">
                <a:latin typeface="Times New Roman" pitchFamily="18" charset="0"/>
                <a:cs typeface="Times New Roman" pitchFamily="18" charset="0"/>
              </a:rPr>
              <a:t>   Выпекать пирог поставим</a:t>
            </a:r>
            <a:r>
              <a:rPr lang="ru-RU" sz="2800" smtClean="0"/>
              <a:t>.</a:t>
            </a:r>
          </a:p>
        </p:txBody>
      </p:sp>
      <p:pic>
        <p:nvPicPr>
          <p:cNvPr id="16388" name="Picture 6" descr="Изображение 026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 l="4369" t="6082" b="542"/>
          <a:stretch>
            <a:fillRect/>
          </a:stretch>
        </p:blipFill>
        <p:spPr>
          <a:xfrm>
            <a:off x="5364163" y="2133600"/>
            <a:ext cx="3144837" cy="4225925"/>
          </a:xfrm>
          <a:noFill/>
        </p:spPr>
      </p:pic>
      <p:sp>
        <p:nvSpPr>
          <p:cNvPr id="488452" name="Rectangle 4"/>
          <p:cNvSpPr>
            <a:spLocks noChangeArrowheads="1"/>
          </p:cNvSpPr>
          <p:nvPr/>
        </p:nvSpPr>
        <p:spPr bwMode="auto">
          <a:xfrm>
            <a:off x="250825" y="333375"/>
            <a:ext cx="8713788" cy="1223963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ru-RU" sz="4400" b="1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4000" b="1">
                <a:latin typeface="Times New Roman" pitchFamily="18" charset="0"/>
                <a:cs typeface="Times New Roman" pitchFamily="18" charset="0"/>
              </a:rPr>
              <a:t>Гимнастика для язычка на кухне</a:t>
            </a:r>
          </a:p>
          <a:p>
            <a:pPr algn="ctr"/>
            <a:endParaRPr lang="ru-RU" sz="2800" b="1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88453" name="Rectangle 5"/>
          <p:cNvSpPr>
            <a:spLocks noChangeArrowheads="1"/>
          </p:cNvSpPr>
          <p:nvPr/>
        </p:nvSpPr>
        <p:spPr bwMode="auto">
          <a:xfrm>
            <a:off x="9129713" y="1552575"/>
            <a:ext cx="18415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endParaRPr lang="ru-RU" b="1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</p:spTree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84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884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884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8452" grpId="0" animBg="1" autoUpdateAnimBg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68313" y="404813"/>
            <a:ext cx="5183187" cy="6119812"/>
          </a:xfrm>
        </p:spPr>
        <p:txBody>
          <a:bodyPr/>
          <a:lstStyle/>
          <a:p>
            <a:r>
              <a:rPr lang="ru-RU" sz="2800" smtClean="0">
                <a:latin typeface="Times New Roman" pitchFamily="18" charset="0"/>
                <a:cs typeface="Times New Roman" pitchFamily="18" charset="0"/>
              </a:rPr>
              <a:t>Котик нам напёк блины</a:t>
            </a:r>
          </a:p>
          <a:p>
            <a:pPr>
              <a:buFont typeface="Wingdings" pitchFamily="2" charset="2"/>
              <a:buNone/>
            </a:pPr>
            <a:r>
              <a:rPr lang="ru-RU" sz="2800" smtClean="0">
                <a:latin typeface="Times New Roman" pitchFamily="18" charset="0"/>
                <a:cs typeface="Times New Roman" pitchFamily="18" charset="0"/>
              </a:rPr>
              <a:t>   Со сметаною они.</a:t>
            </a:r>
          </a:p>
          <a:p>
            <a:pPr>
              <a:buFont typeface="Wingdings" pitchFamily="2" charset="2"/>
              <a:buNone/>
            </a:pPr>
            <a:endParaRPr lang="ru-RU" sz="280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800" smtClean="0">
                <a:latin typeface="Times New Roman" pitchFamily="18" charset="0"/>
                <a:cs typeface="Times New Roman" pitchFamily="18" charset="0"/>
              </a:rPr>
              <a:t>Как сметану любит котик</a:t>
            </a:r>
          </a:p>
          <a:p>
            <a:pPr>
              <a:buFont typeface="Wingdings" pitchFamily="2" charset="2"/>
              <a:buNone/>
            </a:pPr>
            <a:r>
              <a:rPr lang="ru-RU" sz="2800" smtClean="0">
                <a:latin typeface="Times New Roman" pitchFamily="18" charset="0"/>
                <a:cs typeface="Times New Roman" pitchFamily="18" charset="0"/>
              </a:rPr>
              <a:t>   Оближи скорее ротик.</a:t>
            </a:r>
          </a:p>
          <a:p>
            <a:pPr>
              <a:buFont typeface="Wingdings" pitchFamily="2" charset="2"/>
              <a:buNone/>
            </a:pPr>
            <a:endParaRPr lang="ru-RU" sz="280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None/>
            </a:pPr>
            <a:endParaRPr lang="ru-RU" sz="280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None/>
            </a:pPr>
            <a:endParaRPr lang="ru-RU" sz="280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800" smtClean="0">
                <a:latin typeface="Times New Roman" pitchFamily="18" charset="0"/>
                <a:cs typeface="Times New Roman" pitchFamily="18" charset="0"/>
              </a:rPr>
              <a:t>Кошка молоко лакала</a:t>
            </a:r>
          </a:p>
          <a:p>
            <a:pPr>
              <a:buFont typeface="Wingdings" pitchFamily="2" charset="2"/>
              <a:buNone/>
            </a:pPr>
            <a:r>
              <a:rPr lang="ru-RU" sz="2800" smtClean="0">
                <a:latin typeface="Times New Roman" pitchFamily="18" charset="0"/>
                <a:cs typeface="Times New Roman" pitchFamily="18" charset="0"/>
              </a:rPr>
              <a:t>   Кошка губки облизала.</a:t>
            </a:r>
          </a:p>
          <a:p>
            <a:pPr>
              <a:buFont typeface="Wingdings" pitchFamily="2" charset="2"/>
              <a:buNone/>
            </a:pPr>
            <a:endParaRPr lang="ru-RU" sz="2800" smtClean="0"/>
          </a:p>
        </p:txBody>
      </p:sp>
      <p:pic>
        <p:nvPicPr>
          <p:cNvPr id="17411" name="Picture 4" descr="Изображение 005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/>
          <a:srcRect l="1401" t="8907" r="54149" b="64165"/>
          <a:stretch>
            <a:fillRect/>
          </a:stretch>
        </p:blipFill>
        <p:spPr>
          <a:xfrm>
            <a:off x="6227763" y="765175"/>
            <a:ext cx="2232025" cy="2185988"/>
          </a:xfrm>
          <a:noFill/>
        </p:spPr>
      </p:pic>
      <p:pic>
        <p:nvPicPr>
          <p:cNvPr id="17412" name="Picture 7" descr="Изображение 013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3"/>
          <a:srcRect l="58139" t="23508" r="4709" b="55597"/>
          <a:stretch>
            <a:fillRect/>
          </a:stretch>
        </p:blipFill>
        <p:spPr>
          <a:xfrm>
            <a:off x="6300788" y="3933825"/>
            <a:ext cx="2159000" cy="2187575"/>
          </a:xfrm>
          <a:noFill/>
        </p:spPr>
      </p:pic>
    </p:spTree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549275"/>
            <a:ext cx="5051425" cy="5576888"/>
          </a:xfrm>
        </p:spPr>
        <p:txBody>
          <a:bodyPr/>
          <a:lstStyle/>
          <a:p>
            <a:r>
              <a:rPr lang="ru-RU" sz="2800" smtClean="0">
                <a:latin typeface="Times New Roman" pitchFamily="18" charset="0"/>
                <a:cs typeface="Times New Roman" pitchFamily="18" charset="0"/>
              </a:rPr>
              <a:t>Надо верхнюю губу</a:t>
            </a:r>
          </a:p>
          <a:p>
            <a:pPr>
              <a:buFont typeface="Wingdings" pitchFamily="2" charset="2"/>
              <a:buNone/>
            </a:pPr>
            <a:r>
              <a:rPr lang="ru-RU" sz="2800" smtClean="0">
                <a:latin typeface="Times New Roman" pitchFamily="18" charset="0"/>
                <a:cs typeface="Times New Roman" pitchFamily="18" charset="0"/>
              </a:rPr>
              <a:t>   Вареньицем намазать.</a:t>
            </a:r>
          </a:p>
          <a:p>
            <a:pPr>
              <a:buFont typeface="Wingdings" pitchFamily="2" charset="2"/>
              <a:buNone/>
            </a:pPr>
            <a:r>
              <a:rPr lang="ru-RU" sz="2800" smtClean="0">
                <a:latin typeface="Times New Roman" pitchFamily="18" charset="0"/>
                <a:cs typeface="Times New Roman" pitchFamily="18" charset="0"/>
              </a:rPr>
              <a:t>   И широким язычком </a:t>
            </a:r>
          </a:p>
          <a:p>
            <a:pPr>
              <a:buFont typeface="Wingdings" pitchFamily="2" charset="2"/>
              <a:buNone/>
            </a:pPr>
            <a:r>
              <a:rPr lang="ru-RU" sz="2800" smtClean="0">
                <a:latin typeface="Times New Roman" pitchFamily="18" charset="0"/>
                <a:cs typeface="Times New Roman" pitchFamily="18" charset="0"/>
              </a:rPr>
              <a:t>   Облизнуть всё сразу.</a:t>
            </a:r>
          </a:p>
          <a:p>
            <a:pPr>
              <a:buFont typeface="Wingdings" pitchFamily="2" charset="2"/>
              <a:buNone/>
            </a:pPr>
            <a:endParaRPr lang="ru-RU" sz="280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800" smtClean="0">
                <a:latin typeface="Times New Roman" pitchFamily="18" charset="0"/>
                <a:cs typeface="Times New Roman" pitchFamily="18" charset="0"/>
              </a:rPr>
              <a:t>Мы сегодня ели </a:t>
            </a:r>
          </a:p>
          <a:p>
            <a:pPr>
              <a:buFont typeface="Wingdings" pitchFamily="2" charset="2"/>
              <a:buNone/>
            </a:pPr>
            <a:r>
              <a:rPr lang="ru-RU" sz="2800" smtClean="0">
                <a:latin typeface="Times New Roman" pitchFamily="18" charset="0"/>
                <a:cs typeface="Times New Roman" pitchFamily="18" charset="0"/>
              </a:rPr>
              <a:t>   Вкусное варенье.</a:t>
            </a:r>
          </a:p>
          <a:p>
            <a:pPr>
              <a:buFont typeface="Wingdings" pitchFamily="2" charset="2"/>
              <a:buNone/>
            </a:pPr>
            <a:r>
              <a:rPr lang="ru-RU" sz="2800" smtClean="0">
                <a:latin typeface="Times New Roman" pitchFamily="18" charset="0"/>
                <a:cs typeface="Times New Roman" pitchFamily="18" charset="0"/>
              </a:rPr>
              <a:t>   А теперь по кругу </a:t>
            </a:r>
          </a:p>
          <a:p>
            <a:pPr>
              <a:buFont typeface="Wingdings" pitchFamily="2" charset="2"/>
              <a:buNone/>
            </a:pPr>
            <a:r>
              <a:rPr lang="ru-RU" sz="2800" smtClean="0">
                <a:latin typeface="Times New Roman" pitchFamily="18" charset="0"/>
                <a:cs typeface="Times New Roman" pitchFamily="18" charset="0"/>
              </a:rPr>
              <a:t>   Мы оближем губы.</a:t>
            </a:r>
          </a:p>
        </p:txBody>
      </p:sp>
      <p:pic>
        <p:nvPicPr>
          <p:cNvPr id="18435" name="Picture 4" descr="Изображение 006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 l="4121" t="4735" r="56152" b="60193"/>
          <a:stretch>
            <a:fillRect/>
          </a:stretch>
        </p:blipFill>
        <p:spPr>
          <a:xfrm>
            <a:off x="5795963" y="1268413"/>
            <a:ext cx="2736850" cy="3816350"/>
          </a:xfrm>
          <a:noFill/>
        </p:spPr>
      </p:pic>
    </p:spTree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766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765175"/>
            <a:ext cx="5267325" cy="5360988"/>
          </a:xfrm>
        </p:spPr>
        <p:txBody>
          <a:bodyPr rtlCol="0">
            <a:normAutofit fontScale="92500"/>
          </a:bodyPr>
          <a:lstStyle/>
          <a:p>
            <a:pPr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Язык широкий положи,</a:t>
            </a:r>
          </a:p>
          <a:p>
            <a:pPr fontAlgn="auto"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А края приподними.</a:t>
            </a:r>
          </a:p>
          <a:p>
            <a:pPr fontAlgn="auto"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Чашку в рот мы занесём,</a:t>
            </a:r>
          </a:p>
          <a:p>
            <a:pPr fontAlgn="auto"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Её бока к верхним зубам прижмём.</a:t>
            </a:r>
          </a:p>
          <a:p>
            <a:pPr fontAlgn="auto">
              <a:spcAft>
                <a:spcPts val="0"/>
              </a:spcAft>
              <a:buFont typeface="Wingdings" pitchFamily="2" charset="2"/>
              <a:buNone/>
              <a:defRPr/>
            </a:pPr>
            <a:endParaRPr lang="ru-RU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гости нас звала соседка</a:t>
            </a:r>
          </a:p>
          <a:p>
            <a:pPr fontAlgn="auto"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Угостила нас конфеткой. (чмокаем)</a:t>
            </a:r>
          </a:p>
          <a:p>
            <a:pPr fontAlgn="auto">
              <a:spcAft>
                <a:spcPts val="0"/>
              </a:spcAft>
              <a:buFont typeface="Wingdings" pitchFamily="2" charset="2"/>
              <a:buNone/>
              <a:defRPr/>
            </a:pPr>
            <a:endParaRPr lang="ru-RU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Найди орешки в щечках языком</a:t>
            </a:r>
          </a:p>
        </p:txBody>
      </p:sp>
      <p:pic>
        <p:nvPicPr>
          <p:cNvPr id="19459" name="Picture 4" descr="Изображение 007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 l="2715" t="3767" r="55394" b="61906"/>
          <a:stretch>
            <a:fillRect/>
          </a:stretch>
        </p:blipFill>
        <p:spPr>
          <a:xfrm>
            <a:off x="5940425" y="908050"/>
            <a:ext cx="2782888" cy="3240088"/>
          </a:xfrm>
          <a:noFill/>
        </p:spPr>
      </p:pic>
    </p:spTree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68313" y="1125538"/>
            <a:ext cx="5399087" cy="5000625"/>
          </a:xfrm>
        </p:spPr>
        <p:txBody>
          <a:bodyPr/>
          <a:lstStyle/>
          <a:p>
            <a:r>
              <a:rPr lang="ru-RU" sz="2800" smtClean="0">
                <a:latin typeface="Times New Roman" pitchFamily="18" charset="0"/>
                <a:cs typeface="Times New Roman" pitchFamily="18" charset="0"/>
              </a:rPr>
              <a:t>Сплёвывание</a:t>
            </a:r>
          </a:p>
          <a:p>
            <a:pPr>
              <a:buFont typeface="Wingdings" pitchFamily="2" charset="2"/>
              <a:buNone/>
            </a:pPr>
            <a:endParaRPr lang="ru-RU" sz="280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None/>
            </a:pPr>
            <a:endParaRPr lang="ru-RU" sz="280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800" smtClean="0">
                <a:latin typeface="Times New Roman" pitchFamily="18" charset="0"/>
                <a:cs typeface="Times New Roman" pitchFamily="18" charset="0"/>
              </a:rPr>
              <a:t>Чищу зубы чисто, чисто</a:t>
            </a:r>
          </a:p>
          <a:p>
            <a:pPr>
              <a:buFont typeface="Wingdings" pitchFamily="2" charset="2"/>
              <a:buNone/>
            </a:pPr>
            <a:r>
              <a:rPr lang="ru-RU" sz="2800" smtClean="0">
                <a:latin typeface="Times New Roman" pitchFamily="18" charset="0"/>
                <a:cs typeface="Times New Roman" pitchFamily="18" charset="0"/>
              </a:rPr>
              <a:t>   И снаружи и внутри.</a:t>
            </a:r>
          </a:p>
          <a:p>
            <a:pPr>
              <a:buFont typeface="Wingdings" pitchFamily="2" charset="2"/>
              <a:buNone/>
            </a:pPr>
            <a:r>
              <a:rPr lang="ru-RU" sz="2800" smtClean="0">
                <a:latin typeface="Times New Roman" pitchFamily="18" charset="0"/>
                <a:cs typeface="Times New Roman" pitchFamily="18" charset="0"/>
              </a:rPr>
              <a:t>   Я хочу, чтобы всегда</a:t>
            </a:r>
          </a:p>
          <a:p>
            <a:pPr>
              <a:buFont typeface="Wingdings" pitchFamily="2" charset="2"/>
              <a:buNone/>
            </a:pPr>
            <a:r>
              <a:rPr lang="ru-RU" sz="2800" smtClean="0">
                <a:latin typeface="Times New Roman" pitchFamily="18" charset="0"/>
                <a:cs typeface="Times New Roman" pitchFamily="18" charset="0"/>
              </a:rPr>
              <a:t>   Были чистые они.</a:t>
            </a:r>
          </a:p>
        </p:txBody>
      </p:sp>
      <p:pic>
        <p:nvPicPr>
          <p:cNvPr id="20483" name="Picture 4" descr="Изображение 025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>
          <a:xfrm>
            <a:off x="5022850" y="1600200"/>
            <a:ext cx="3289300" cy="4525963"/>
          </a:xfrm>
          <a:noFill/>
        </p:spPr>
      </p:pic>
    </p:spTree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8034" name="Rectangle 2"/>
          <p:cNvSpPr>
            <a:spLocks noGrp="1" noChangeArrowheads="1"/>
          </p:cNvSpPr>
          <p:nvPr>
            <p:ph type="title"/>
          </p:nvPr>
        </p:nvSpPr>
        <p:spPr>
          <a:xfrm>
            <a:off x="684213" y="549275"/>
            <a:ext cx="8229600" cy="5472113"/>
          </a:xfrm>
        </p:spPr>
        <p:txBody>
          <a:bodyPr/>
          <a:lstStyle/>
          <a:p>
            <a:r>
              <a:rPr lang="ru-RU" sz="6000" b="1" smtClean="0">
                <a:latin typeface="Times New Roman" pitchFamily="18" charset="0"/>
              </a:rPr>
              <a:t>Спасибо</a:t>
            </a:r>
            <a:br>
              <a:rPr lang="ru-RU" sz="6000" b="1" smtClean="0">
                <a:latin typeface="Times New Roman" pitchFamily="18" charset="0"/>
              </a:rPr>
            </a:br>
            <a:r>
              <a:rPr lang="ru-RU" sz="6000" b="1" smtClean="0">
                <a:latin typeface="Times New Roman" pitchFamily="18" charset="0"/>
              </a:rPr>
              <a:t>за внимание!</a:t>
            </a:r>
          </a:p>
        </p:txBody>
      </p:sp>
    </p:spTree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4280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803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AutoShape 5"/>
          <p:cNvSpPr>
            <a:spLocks noChangeArrowheads="1"/>
          </p:cNvSpPr>
          <p:nvPr/>
        </p:nvSpPr>
        <p:spPr bwMode="auto">
          <a:xfrm rot="5400000">
            <a:off x="1115219" y="621506"/>
            <a:ext cx="720725" cy="1008063"/>
          </a:xfrm>
          <a:prstGeom prst="triangle">
            <a:avLst>
              <a:gd name="adj" fmla="val 50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rot="10800000" vert="eaVert" wrap="none" anchor="ctr"/>
          <a:lstStyle/>
          <a:p>
            <a:pPr algn="ctr"/>
            <a:endParaRPr lang="ru-RU" altLang="ru-RU" sz="1800"/>
          </a:p>
        </p:txBody>
      </p:sp>
      <p:sp>
        <p:nvSpPr>
          <p:cNvPr id="8195" name="AutoShape 6"/>
          <p:cNvSpPr>
            <a:spLocks noChangeArrowheads="1"/>
          </p:cNvSpPr>
          <p:nvPr/>
        </p:nvSpPr>
        <p:spPr bwMode="auto">
          <a:xfrm rot="5400000">
            <a:off x="1151732" y="3609181"/>
            <a:ext cx="647700" cy="1008063"/>
          </a:xfrm>
          <a:prstGeom prst="triangle">
            <a:avLst>
              <a:gd name="adj" fmla="val 50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 altLang="ru-RU"/>
          </a:p>
        </p:txBody>
      </p:sp>
      <p:sp>
        <p:nvSpPr>
          <p:cNvPr id="8196" name="AutoShape 7"/>
          <p:cNvSpPr>
            <a:spLocks noChangeArrowheads="1"/>
          </p:cNvSpPr>
          <p:nvPr/>
        </p:nvSpPr>
        <p:spPr bwMode="auto">
          <a:xfrm rot="5400000">
            <a:off x="1115219" y="2132806"/>
            <a:ext cx="720725" cy="1008063"/>
          </a:xfrm>
          <a:prstGeom prst="triangle">
            <a:avLst>
              <a:gd name="adj" fmla="val 50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 altLang="ru-RU"/>
          </a:p>
        </p:txBody>
      </p:sp>
      <p:sp>
        <p:nvSpPr>
          <p:cNvPr id="8197" name="Rectangle 8"/>
          <p:cNvSpPr>
            <a:spLocks noChangeArrowheads="1"/>
          </p:cNvSpPr>
          <p:nvPr/>
        </p:nvSpPr>
        <p:spPr bwMode="auto">
          <a:xfrm>
            <a:off x="2051050" y="549275"/>
            <a:ext cx="6769100" cy="1223963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sz="2400" b="1">
                <a:latin typeface="Times New Roman" pitchFamily="18" charset="0"/>
                <a:cs typeface="Times New Roman" pitchFamily="18" charset="0"/>
              </a:rPr>
              <a:t>Артикуляция </a:t>
            </a:r>
            <a:r>
              <a:rPr lang="ru-RU" sz="2000" b="1">
                <a:latin typeface="Times New Roman" pitchFamily="18" charset="0"/>
                <a:cs typeface="Times New Roman" pitchFamily="18" charset="0"/>
              </a:rPr>
              <a:t>- движения и позиции органов речи, </a:t>
            </a:r>
          </a:p>
          <a:p>
            <a:pPr algn="ctr"/>
            <a:r>
              <a:rPr lang="ru-RU" sz="2000" b="1">
                <a:latin typeface="Times New Roman" pitchFamily="18" charset="0"/>
                <a:cs typeface="Times New Roman" pitchFamily="18" charset="0"/>
              </a:rPr>
              <a:t>необходимые для произнесения отдельных звуков</a:t>
            </a:r>
          </a:p>
          <a:p>
            <a:pPr algn="ctr"/>
            <a:r>
              <a:rPr lang="ru-RU" sz="2000" b="1">
                <a:latin typeface="Times New Roman" pitchFamily="18" charset="0"/>
                <a:cs typeface="Times New Roman" pitchFamily="18" charset="0"/>
              </a:rPr>
              <a:t> речи и их комплексов</a:t>
            </a:r>
            <a:endParaRPr lang="ru-RU" sz="20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198" name="Rectangle 9"/>
          <p:cNvSpPr>
            <a:spLocks noChangeArrowheads="1"/>
          </p:cNvSpPr>
          <p:nvPr/>
        </p:nvSpPr>
        <p:spPr bwMode="auto">
          <a:xfrm>
            <a:off x="2051050" y="2060575"/>
            <a:ext cx="6769100" cy="115252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ru-RU" sz="2400" b="1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400" b="1">
                <a:latin typeface="Times New Roman" pitchFamily="18" charset="0"/>
                <a:cs typeface="Times New Roman" pitchFamily="18" charset="0"/>
              </a:rPr>
              <a:t>Артикуляционный аппарат</a:t>
            </a:r>
            <a:r>
              <a:rPr lang="ru-RU" sz="1800" b="1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>
                <a:latin typeface="Times New Roman" pitchFamily="18" charset="0"/>
                <a:cs typeface="Times New Roman" pitchFamily="18" charset="0"/>
              </a:rPr>
              <a:t>- совокупность </a:t>
            </a:r>
          </a:p>
          <a:p>
            <a:pPr algn="ctr"/>
            <a:r>
              <a:rPr lang="ru-RU" sz="2000" b="1">
                <a:latin typeface="Times New Roman" pitchFamily="18" charset="0"/>
                <a:cs typeface="Times New Roman" pitchFamily="18" charset="0"/>
              </a:rPr>
              <a:t>органов, обеспечивающих образование </a:t>
            </a:r>
          </a:p>
          <a:p>
            <a:pPr algn="ctr"/>
            <a:r>
              <a:rPr lang="ru-RU" sz="2000" b="1">
                <a:latin typeface="Times New Roman" pitchFamily="18" charset="0"/>
                <a:cs typeface="Times New Roman" pitchFamily="18" charset="0"/>
              </a:rPr>
              <a:t>звуков речи </a:t>
            </a:r>
          </a:p>
          <a:p>
            <a:pPr algn="ctr"/>
            <a:endParaRPr lang="ru-RU" sz="20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199" name="Rectangle 10"/>
          <p:cNvSpPr>
            <a:spLocks noChangeArrowheads="1"/>
          </p:cNvSpPr>
          <p:nvPr/>
        </p:nvSpPr>
        <p:spPr bwMode="auto">
          <a:xfrm>
            <a:off x="2051050" y="3573463"/>
            <a:ext cx="6769100" cy="1150937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sz="280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>
                <a:latin typeface="Times New Roman" pitchFamily="18" charset="0"/>
                <a:cs typeface="Times New Roman" pitchFamily="18" charset="0"/>
              </a:rPr>
              <a:t>Артикуляционная моторика</a:t>
            </a:r>
            <a:r>
              <a:rPr lang="ru-RU" sz="180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>
                <a:latin typeface="Times New Roman" pitchFamily="18" charset="0"/>
                <a:cs typeface="Times New Roman" pitchFamily="18" charset="0"/>
              </a:rPr>
              <a:t>– подвижность</a:t>
            </a:r>
          </a:p>
          <a:p>
            <a:pPr algn="ctr"/>
            <a:r>
              <a:rPr lang="ru-RU" sz="2000">
                <a:latin typeface="Times New Roman" pitchFamily="18" charset="0"/>
                <a:cs typeface="Times New Roman" pitchFamily="18" charset="0"/>
              </a:rPr>
              <a:t> органов речи, система двигательных реакций             </a:t>
            </a:r>
          </a:p>
        </p:txBody>
      </p:sp>
      <p:sp>
        <p:nvSpPr>
          <p:cNvPr id="8200" name="AutoShape 11"/>
          <p:cNvSpPr>
            <a:spLocks noChangeArrowheads="1"/>
          </p:cNvSpPr>
          <p:nvPr/>
        </p:nvSpPr>
        <p:spPr bwMode="auto">
          <a:xfrm rot="5400000">
            <a:off x="1080294" y="5336382"/>
            <a:ext cx="647700" cy="1008062"/>
          </a:xfrm>
          <a:prstGeom prst="triangle">
            <a:avLst>
              <a:gd name="adj" fmla="val 50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 altLang="ru-RU"/>
          </a:p>
        </p:txBody>
      </p:sp>
      <p:sp>
        <p:nvSpPr>
          <p:cNvPr id="8201" name="Rectangle 12"/>
          <p:cNvSpPr>
            <a:spLocks noChangeArrowheads="1"/>
          </p:cNvSpPr>
          <p:nvPr/>
        </p:nvSpPr>
        <p:spPr bwMode="auto">
          <a:xfrm>
            <a:off x="2051050" y="5084763"/>
            <a:ext cx="6769100" cy="1512887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ru-RU" sz="2400" b="1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400" b="1">
                <a:latin typeface="Times New Roman" pitchFamily="18" charset="0"/>
                <a:cs typeface="Times New Roman" pitchFamily="18" charset="0"/>
              </a:rPr>
              <a:t>Артикуляционная гимнастика</a:t>
            </a:r>
            <a:r>
              <a:rPr lang="ru-RU" sz="180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>
                <a:latin typeface="Times New Roman" pitchFamily="18" charset="0"/>
                <a:cs typeface="Times New Roman" pitchFamily="18" charset="0"/>
              </a:rPr>
              <a:t>– совокупность</a:t>
            </a:r>
          </a:p>
          <a:p>
            <a:pPr algn="ctr"/>
            <a:r>
              <a:rPr lang="ru-RU" sz="2000">
                <a:latin typeface="Times New Roman" pitchFamily="18" charset="0"/>
                <a:cs typeface="Times New Roman" pitchFamily="18" charset="0"/>
              </a:rPr>
              <a:t> особых упражнений, способствующих укреплению мышц </a:t>
            </a:r>
          </a:p>
          <a:p>
            <a:pPr algn="ctr"/>
            <a:r>
              <a:rPr lang="ru-RU" sz="2000">
                <a:latin typeface="Times New Roman" pitchFamily="18" charset="0"/>
                <a:cs typeface="Times New Roman" pitchFamily="18" charset="0"/>
              </a:rPr>
              <a:t>артикуляционного  аппарата и развитию силы, ловкости</a:t>
            </a:r>
          </a:p>
          <a:p>
            <a:pPr algn="ctr"/>
            <a:r>
              <a:rPr lang="ru-RU" sz="2000">
                <a:latin typeface="Times New Roman" pitchFamily="18" charset="0"/>
                <a:cs typeface="Times New Roman" pitchFamily="18" charset="0"/>
              </a:rPr>
              <a:t> и дифференцированности движений органов речи</a:t>
            </a:r>
          </a:p>
          <a:p>
            <a:pPr algn="ctr"/>
            <a:endParaRPr lang="ru-RU" sz="200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7"/>
          <p:cNvSpPr>
            <a:spLocks noChangeArrowheads="1"/>
          </p:cNvSpPr>
          <p:nvPr/>
        </p:nvSpPr>
        <p:spPr bwMode="auto">
          <a:xfrm>
            <a:off x="395288" y="339725"/>
            <a:ext cx="4105275" cy="1373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ctr"/>
            <a:r>
              <a:rPr lang="ru-RU" altLang="ru-RU" sz="2800">
                <a:solidFill>
                  <a:srgbClr val="000032"/>
                </a:solidFill>
                <a:latin typeface="Times New Roman" pitchFamily="18" charset="0"/>
                <a:cs typeface="Times New Roman" pitchFamily="18" charset="0"/>
              </a:rPr>
              <a:t>Статические артикуляционные упражнения</a:t>
            </a:r>
          </a:p>
        </p:txBody>
      </p:sp>
      <p:sp>
        <p:nvSpPr>
          <p:cNvPr id="33801" name="Rectangle 9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471488" y="3141663"/>
            <a:ext cx="3951287" cy="2519362"/>
          </a:xfrm>
          <a:ln w="38100">
            <a:solidFill>
              <a:schemeClr val="accent1"/>
            </a:solidFill>
            <a:prstDash val="sysDot"/>
          </a:ln>
        </p:spPr>
        <p:txBody>
          <a:bodyPr/>
          <a:lstStyle/>
          <a:p>
            <a:pPr algn="ctr">
              <a:buFont typeface="Wingdings" pitchFamily="2" charset="2"/>
              <a:buNone/>
            </a:pPr>
            <a:r>
              <a:rPr lang="ru-RU" sz="2400" smtClean="0">
                <a:latin typeface="Times New Roman" pitchFamily="18" charset="0"/>
                <a:cs typeface="Times New Roman" pitchFamily="18" charset="0"/>
              </a:rPr>
              <a:t>     направленны на удержание органов артикуляции в определенном положении некоторое время</a:t>
            </a:r>
          </a:p>
          <a:p>
            <a:pPr algn="ctr">
              <a:buFont typeface="Wingdings" pitchFamily="2" charset="2"/>
              <a:buNone/>
            </a:pPr>
            <a:r>
              <a:rPr lang="ru-RU" sz="2400" smtClean="0">
                <a:latin typeface="Times New Roman" pitchFamily="18" charset="0"/>
                <a:cs typeface="Times New Roman" pitchFamily="18" charset="0"/>
              </a:rPr>
              <a:t> (без движения)</a:t>
            </a:r>
          </a:p>
        </p:txBody>
      </p:sp>
      <p:sp>
        <p:nvSpPr>
          <p:cNvPr id="33802" name="Rectangle 10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4895850" y="3141663"/>
            <a:ext cx="4003675" cy="2519362"/>
          </a:xfrm>
          <a:ln w="38100">
            <a:solidFill>
              <a:schemeClr val="accent1"/>
            </a:solidFill>
            <a:prstDash val="sysDot"/>
          </a:ln>
        </p:spPr>
        <p:txBody>
          <a:bodyPr/>
          <a:lstStyle/>
          <a:p>
            <a:pPr algn="ctr">
              <a:lnSpc>
                <a:spcPct val="80000"/>
              </a:lnSpc>
              <a:buFont typeface="Wingdings" pitchFamily="2" charset="2"/>
              <a:buNone/>
            </a:pPr>
            <a:r>
              <a:rPr lang="ru-RU" sz="280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smtClean="0">
                <a:latin typeface="Times New Roman" pitchFamily="18" charset="0"/>
                <a:cs typeface="Times New Roman" pitchFamily="18" charset="0"/>
              </a:rPr>
              <a:t>направленны на </a:t>
            </a:r>
          </a:p>
          <a:p>
            <a:pPr algn="ctr">
              <a:lnSpc>
                <a:spcPct val="80000"/>
              </a:lnSpc>
              <a:buFont typeface="Wingdings" pitchFamily="2" charset="2"/>
              <a:buNone/>
            </a:pPr>
            <a:r>
              <a:rPr lang="ru-RU" sz="2400" smtClean="0">
                <a:latin typeface="Times New Roman" pitchFamily="18" charset="0"/>
                <a:cs typeface="Times New Roman" pitchFamily="18" charset="0"/>
              </a:rPr>
              <a:t>развитие динамической</a:t>
            </a:r>
          </a:p>
          <a:p>
            <a:pPr algn="ctr">
              <a:lnSpc>
                <a:spcPct val="80000"/>
              </a:lnSpc>
              <a:buFont typeface="Wingdings" pitchFamily="2" charset="2"/>
              <a:buNone/>
            </a:pPr>
            <a:r>
              <a:rPr lang="ru-RU" sz="2400" smtClean="0">
                <a:latin typeface="Times New Roman" pitchFamily="18" charset="0"/>
                <a:cs typeface="Times New Roman" pitchFamily="18" charset="0"/>
              </a:rPr>
              <a:t> координации речевых </a:t>
            </a:r>
          </a:p>
          <a:p>
            <a:pPr algn="ctr">
              <a:lnSpc>
                <a:spcPct val="80000"/>
              </a:lnSpc>
              <a:buFont typeface="Wingdings" pitchFamily="2" charset="2"/>
              <a:buNone/>
            </a:pPr>
            <a:r>
              <a:rPr lang="ru-RU" sz="2400" smtClean="0">
                <a:latin typeface="Times New Roman" pitchFamily="18" charset="0"/>
                <a:cs typeface="Times New Roman" pitchFamily="18" charset="0"/>
              </a:rPr>
              <a:t>движений  (переключение </a:t>
            </a:r>
          </a:p>
          <a:p>
            <a:pPr algn="ctr">
              <a:lnSpc>
                <a:spcPct val="80000"/>
              </a:lnSpc>
              <a:buFont typeface="Wingdings" pitchFamily="2" charset="2"/>
              <a:buNone/>
            </a:pPr>
            <a:r>
              <a:rPr lang="ru-RU" sz="2400" smtClean="0">
                <a:latin typeface="Times New Roman" pitchFamily="18" charset="0"/>
                <a:cs typeface="Times New Roman" pitchFamily="18" charset="0"/>
              </a:rPr>
              <a:t>с одного положения </a:t>
            </a:r>
          </a:p>
          <a:p>
            <a:pPr algn="ctr">
              <a:lnSpc>
                <a:spcPct val="80000"/>
              </a:lnSpc>
              <a:buFont typeface="Wingdings" pitchFamily="2" charset="2"/>
              <a:buNone/>
            </a:pPr>
            <a:r>
              <a:rPr lang="ru-RU" sz="2400" smtClean="0">
                <a:latin typeface="Times New Roman" pitchFamily="18" charset="0"/>
                <a:cs typeface="Times New Roman" pitchFamily="18" charset="0"/>
              </a:rPr>
              <a:t>на другое)</a:t>
            </a:r>
          </a:p>
        </p:txBody>
      </p:sp>
      <p:sp>
        <p:nvSpPr>
          <p:cNvPr id="9221" name="AutoShape 57"/>
          <p:cNvSpPr>
            <a:spLocks noChangeArrowheads="1"/>
          </p:cNvSpPr>
          <p:nvPr/>
        </p:nvSpPr>
        <p:spPr bwMode="auto">
          <a:xfrm rot="5400000">
            <a:off x="6372226" y="1855787"/>
            <a:ext cx="1079500" cy="720725"/>
          </a:xfrm>
          <a:prstGeom prst="rightArrow">
            <a:avLst>
              <a:gd name="adj1" fmla="val 45815"/>
              <a:gd name="adj2" fmla="val 62360"/>
            </a:avLst>
          </a:prstGeom>
          <a:solidFill>
            <a:schemeClr val="accent1">
              <a:alpha val="25882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 altLang="ru-RU"/>
          </a:p>
        </p:txBody>
      </p:sp>
      <p:sp>
        <p:nvSpPr>
          <p:cNvPr id="9222" name="AutoShape 58"/>
          <p:cNvSpPr>
            <a:spLocks noChangeArrowheads="1"/>
          </p:cNvSpPr>
          <p:nvPr/>
        </p:nvSpPr>
        <p:spPr bwMode="auto">
          <a:xfrm rot="5400000">
            <a:off x="1872457" y="1928019"/>
            <a:ext cx="1150937" cy="720725"/>
          </a:xfrm>
          <a:prstGeom prst="rightArrow">
            <a:avLst>
              <a:gd name="adj1" fmla="val 45815"/>
              <a:gd name="adj2" fmla="val 66486"/>
            </a:avLst>
          </a:prstGeom>
          <a:solidFill>
            <a:schemeClr val="accent1">
              <a:alpha val="38823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 altLang="ru-RU"/>
          </a:p>
        </p:txBody>
      </p:sp>
      <p:sp>
        <p:nvSpPr>
          <p:cNvPr id="9223" name="Rectangle 61"/>
          <p:cNvSpPr>
            <a:spLocks noChangeArrowheads="1"/>
          </p:cNvSpPr>
          <p:nvPr/>
        </p:nvSpPr>
        <p:spPr bwMode="auto">
          <a:xfrm>
            <a:off x="4859338" y="325438"/>
            <a:ext cx="4105275" cy="1373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ctr"/>
            <a:r>
              <a:rPr lang="ru-RU" altLang="ru-RU" sz="2800">
                <a:solidFill>
                  <a:srgbClr val="000032"/>
                </a:solidFill>
                <a:latin typeface="Times New Roman" pitchFamily="18" charset="0"/>
                <a:cs typeface="Times New Roman" pitchFamily="18" charset="0"/>
              </a:rPr>
              <a:t>Динамические артикуляционные упражнения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3802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380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380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380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380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3380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3380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1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33801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3380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3380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801" grpId="0" build="p" animBg="1"/>
      <p:bldP spid="33802" grpId="0" build="p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AutoShape 42"/>
          <p:cNvSpPr>
            <a:spLocks noChangeArrowheads="1"/>
          </p:cNvSpPr>
          <p:nvPr/>
        </p:nvSpPr>
        <p:spPr bwMode="auto">
          <a:xfrm>
            <a:off x="1187450" y="1773238"/>
            <a:ext cx="6480175" cy="2519362"/>
          </a:xfrm>
          <a:prstGeom prst="flowChartDecision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altLang="ru-RU" sz="2800">
                <a:latin typeface="Times New Roman" pitchFamily="18" charset="0"/>
                <a:cs typeface="Times New Roman" pitchFamily="18" charset="0"/>
              </a:rPr>
              <a:t> Правила</a:t>
            </a:r>
          </a:p>
          <a:p>
            <a:pPr algn="ctr"/>
            <a:r>
              <a:rPr lang="ru-RU" altLang="ru-RU" sz="2800">
                <a:latin typeface="Times New Roman" pitchFamily="18" charset="0"/>
                <a:cs typeface="Times New Roman" pitchFamily="18" charset="0"/>
              </a:rPr>
              <a:t> выполнения</a:t>
            </a:r>
          </a:p>
          <a:p>
            <a:pPr algn="ctr"/>
            <a:r>
              <a:rPr lang="ru-RU" altLang="ru-RU" sz="2800">
                <a:latin typeface="Times New Roman" pitchFamily="18" charset="0"/>
                <a:cs typeface="Times New Roman" pitchFamily="18" charset="0"/>
              </a:rPr>
              <a:t> артикуляционной </a:t>
            </a:r>
          </a:p>
          <a:p>
            <a:pPr algn="ctr"/>
            <a:r>
              <a:rPr lang="ru-RU" altLang="ru-RU" sz="2800">
                <a:latin typeface="Times New Roman" pitchFamily="18" charset="0"/>
                <a:cs typeface="Times New Roman" pitchFamily="18" charset="0"/>
              </a:rPr>
              <a:t>гимнастики</a:t>
            </a:r>
          </a:p>
        </p:txBody>
      </p:sp>
      <p:sp>
        <p:nvSpPr>
          <p:cNvPr id="93228" name="AutoShape 44"/>
          <p:cNvSpPr>
            <a:spLocks noChangeArrowheads="1"/>
          </p:cNvSpPr>
          <p:nvPr/>
        </p:nvSpPr>
        <p:spPr bwMode="auto">
          <a:xfrm>
            <a:off x="2339975" y="404813"/>
            <a:ext cx="4176713" cy="720725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endParaRPr lang="ru-RU" sz="1600">
              <a:effectLst>
                <a:outerShdw blurRad="38100" dist="38100" dir="2700000" algn="tl">
                  <a:srgbClr val="000000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defRPr/>
            </a:pPr>
            <a:r>
              <a:rPr lang="ru-RU" sz="1800">
                <a:solidFill>
                  <a:srgbClr val="00003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 статических упражнений </a:t>
            </a:r>
          </a:p>
          <a:p>
            <a:pPr algn="ctr">
              <a:defRPr/>
            </a:pPr>
            <a:r>
              <a:rPr lang="ru-RU" sz="1800">
                <a:solidFill>
                  <a:srgbClr val="00003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 динамическим</a:t>
            </a:r>
          </a:p>
          <a:p>
            <a:pPr algn="ctr">
              <a:defRPr/>
            </a:pPr>
            <a:endParaRPr lang="ru-RU" sz="1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244" name="AutoShape 47"/>
          <p:cNvSpPr>
            <a:spLocks noChangeArrowheads="1"/>
          </p:cNvSpPr>
          <p:nvPr/>
        </p:nvSpPr>
        <p:spPr bwMode="auto">
          <a:xfrm>
            <a:off x="5292725" y="1484313"/>
            <a:ext cx="3097213" cy="576262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altLang="ru-RU" sz="1800">
                <a:solidFill>
                  <a:srgbClr val="000032"/>
                </a:solidFill>
                <a:latin typeface="Times New Roman" pitchFamily="18" charset="0"/>
                <a:cs typeface="Times New Roman" pitchFamily="18" charset="0"/>
              </a:rPr>
              <a:t>Ежедневно, 3-4 раза </a:t>
            </a:r>
          </a:p>
          <a:p>
            <a:pPr algn="ctr"/>
            <a:r>
              <a:rPr lang="ru-RU" altLang="ru-RU" sz="1800">
                <a:solidFill>
                  <a:srgbClr val="000032"/>
                </a:solidFill>
                <a:latin typeface="Times New Roman" pitchFamily="18" charset="0"/>
                <a:cs typeface="Times New Roman" pitchFamily="18" charset="0"/>
              </a:rPr>
              <a:t>по 4-5 минут</a:t>
            </a:r>
          </a:p>
        </p:txBody>
      </p:sp>
      <p:sp>
        <p:nvSpPr>
          <p:cNvPr id="10245" name="AutoShape 51"/>
          <p:cNvSpPr>
            <a:spLocks noChangeArrowheads="1"/>
          </p:cNvSpPr>
          <p:nvPr/>
        </p:nvSpPr>
        <p:spPr bwMode="auto">
          <a:xfrm>
            <a:off x="2124075" y="4652963"/>
            <a:ext cx="4752975" cy="792162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altLang="ru-RU" sz="1800">
                <a:solidFill>
                  <a:srgbClr val="000032"/>
                </a:solidFill>
                <a:latin typeface="Times New Roman" pitchFamily="18" charset="0"/>
                <a:cs typeface="Times New Roman" pitchFamily="18" charset="0"/>
              </a:rPr>
              <a:t>Добавлять не более одного</a:t>
            </a:r>
          </a:p>
          <a:p>
            <a:pPr algn="ctr"/>
            <a:r>
              <a:rPr lang="ru-RU" altLang="ru-RU" sz="1800">
                <a:solidFill>
                  <a:srgbClr val="000032"/>
                </a:solidFill>
                <a:latin typeface="Times New Roman" pitchFamily="18" charset="0"/>
                <a:cs typeface="Times New Roman" pitchFamily="18" charset="0"/>
              </a:rPr>
              <a:t> нового упражнения</a:t>
            </a:r>
          </a:p>
        </p:txBody>
      </p:sp>
      <p:sp>
        <p:nvSpPr>
          <p:cNvPr id="10246" name="AutoShape 52"/>
          <p:cNvSpPr>
            <a:spLocks noChangeArrowheads="1"/>
          </p:cNvSpPr>
          <p:nvPr/>
        </p:nvSpPr>
        <p:spPr bwMode="auto">
          <a:xfrm>
            <a:off x="5795963" y="3933825"/>
            <a:ext cx="3097212" cy="576263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altLang="ru-RU" sz="1800">
                <a:solidFill>
                  <a:srgbClr val="000032"/>
                </a:solidFill>
                <a:latin typeface="Times New Roman" pitchFamily="18" charset="0"/>
                <a:cs typeface="Times New Roman" pitchFamily="18" charset="0"/>
              </a:rPr>
              <a:t>Сидя перед зеркалом</a:t>
            </a:r>
          </a:p>
        </p:txBody>
      </p:sp>
      <p:sp>
        <p:nvSpPr>
          <p:cNvPr id="10247" name="AutoShape 53"/>
          <p:cNvSpPr>
            <a:spLocks noChangeArrowheads="1"/>
          </p:cNvSpPr>
          <p:nvPr/>
        </p:nvSpPr>
        <p:spPr bwMode="auto">
          <a:xfrm>
            <a:off x="179388" y="3933825"/>
            <a:ext cx="3097212" cy="576263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altLang="ru-RU" sz="1800">
                <a:solidFill>
                  <a:srgbClr val="000032"/>
                </a:solidFill>
                <a:latin typeface="Times New Roman" pitchFamily="18" charset="0"/>
                <a:cs typeface="Times New Roman" pitchFamily="18" charset="0"/>
              </a:rPr>
              <a:t>В игровой форме</a:t>
            </a:r>
          </a:p>
        </p:txBody>
      </p:sp>
      <p:sp>
        <p:nvSpPr>
          <p:cNvPr id="10248" name="AutoShape 54"/>
          <p:cNvSpPr>
            <a:spLocks noChangeArrowheads="1"/>
          </p:cNvSpPr>
          <p:nvPr/>
        </p:nvSpPr>
        <p:spPr bwMode="auto">
          <a:xfrm>
            <a:off x="2124075" y="5734050"/>
            <a:ext cx="4824413" cy="790575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altLang="ru-RU" sz="1800">
                <a:solidFill>
                  <a:srgbClr val="000032"/>
                </a:solidFill>
                <a:latin typeface="Times New Roman" pitchFamily="18" charset="0"/>
                <a:cs typeface="Times New Roman" pitchFamily="18" charset="0"/>
              </a:rPr>
              <a:t>Создание      положительного </a:t>
            </a:r>
          </a:p>
          <a:p>
            <a:pPr algn="ctr"/>
            <a:r>
              <a:rPr lang="ru-RU" altLang="ru-RU" sz="1800">
                <a:solidFill>
                  <a:srgbClr val="000032"/>
                </a:solidFill>
                <a:latin typeface="Times New Roman" pitchFamily="18" charset="0"/>
                <a:cs typeface="Times New Roman" pitchFamily="18" charset="0"/>
              </a:rPr>
              <a:t>эмоционального    настроя</a:t>
            </a:r>
            <a:endParaRPr lang="ru-RU" altLang="ru-RU" sz="18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249" name="AutoShape 56"/>
          <p:cNvSpPr>
            <a:spLocks noChangeArrowheads="1"/>
          </p:cNvSpPr>
          <p:nvPr/>
        </p:nvSpPr>
        <p:spPr bwMode="auto">
          <a:xfrm>
            <a:off x="323850" y="1484313"/>
            <a:ext cx="3097213" cy="576262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altLang="ru-RU" sz="1800">
                <a:solidFill>
                  <a:srgbClr val="000032"/>
                </a:solidFill>
                <a:latin typeface="Times New Roman" pitchFamily="18" charset="0"/>
                <a:cs typeface="Times New Roman" pitchFamily="18" charset="0"/>
              </a:rPr>
              <a:t>От простого к сложному</a:t>
            </a:r>
          </a:p>
        </p:txBody>
      </p:sp>
    </p:spTree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5477" name="Cloud"/>
          <p:cNvSpPr>
            <a:spLocks noChangeAspect="1" noEditPoints="1" noChangeArrowheads="1"/>
          </p:cNvSpPr>
          <p:nvPr/>
        </p:nvSpPr>
        <p:spPr bwMode="auto">
          <a:xfrm rot="10091126" flipH="1">
            <a:off x="1835150" y="2060575"/>
            <a:ext cx="3600450" cy="2274888"/>
          </a:xfrm>
          <a:custGeom>
            <a:avLst/>
            <a:gdLst>
              <a:gd name="T0" fmla="*/ 11168 w 21600"/>
              <a:gd name="T1" fmla="*/ 1137444 h 21600"/>
              <a:gd name="T2" fmla="*/ 1800225 w 21600"/>
              <a:gd name="T3" fmla="*/ 2272466 h 21600"/>
              <a:gd name="T4" fmla="*/ 3597450 w 21600"/>
              <a:gd name="T5" fmla="*/ 1137444 h 21600"/>
              <a:gd name="T6" fmla="*/ 1800225 w 21600"/>
              <a:gd name="T7" fmla="*/ 130069 h 21600"/>
              <a:gd name="T8" fmla="*/ 0 60000 65536"/>
              <a:gd name="T9" fmla="*/ 0 60000 65536"/>
              <a:gd name="T10" fmla="*/ 0 60000 65536"/>
              <a:gd name="T11" fmla="*/ 0 60000 65536"/>
              <a:gd name="T12" fmla="*/ 2977 w 21600"/>
              <a:gd name="T13" fmla="*/ 3262 h 21600"/>
              <a:gd name="T14" fmla="*/ 17087 w 21600"/>
              <a:gd name="T15" fmla="*/ 17337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 extrusionOk="0">
                <a:moveTo>
                  <a:pt x="1949" y="7180"/>
                </a:moveTo>
                <a:cubicBezTo>
                  <a:pt x="841" y="7336"/>
                  <a:pt x="0" y="8613"/>
                  <a:pt x="0" y="10137"/>
                </a:cubicBezTo>
                <a:cubicBezTo>
                  <a:pt x="-1" y="11192"/>
                  <a:pt x="409" y="12169"/>
                  <a:pt x="1074" y="12702"/>
                </a:cubicBezTo>
                <a:lnTo>
                  <a:pt x="1063" y="12668"/>
                </a:lnTo>
                <a:cubicBezTo>
                  <a:pt x="685" y="13217"/>
                  <a:pt x="475" y="13940"/>
                  <a:pt x="475" y="14690"/>
                </a:cubicBezTo>
                <a:cubicBezTo>
                  <a:pt x="475" y="16325"/>
                  <a:pt x="1451" y="17650"/>
                  <a:pt x="2655" y="17650"/>
                </a:cubicBezTo>
                <a:cubicBezTo>
                  <a:pt x="2739" y="17650"/>
                  <a:pt x="2824" y="17643"/>
                  <a:pt x="2909" y="17629"/>
                </a:cubicBezTo>
                <a:lnTo>
                  <a:pt x="2897" y="17649"/>
                </a:lnTo>
                <a:cubicBezTo>
                  <a:pt x="3585" y="19288"/>
                  <a:pt x="4863" y="20300"/>
                  <a:pt x="6247" y="20300"/>
                </a:cubicBezTo>
                <a:cubicBezTo>
                  <a:pt x="6947" y="20299"/>
                  <a:pt x="7635" y="20039"/>
                  <a:pt x="8235" y="19546"/>
                </a:cubicBezTo>
                <a:lnTo>
                  <a:pt x="8229" y="19550"/>
                </a:lnTo>
                <a:cubicBezTo>
                  <a:pt x="8855" y="20829"/>
                  <a:pt x="9908" y="21597"/>
                  <a:pt x="11036" y="21597"/>
                </a:cubicBezTo>
                <a:cubicBezTo>
                  <a:pt x="12523" y="21596"/>
                  <a:pt x="13836" y="20267"/>
                  <a:pt x="14267" y="18324"/>
                </a:cubicBezTo>
                <a:lnTo>
                  <a:pt x="14270" y="18350"/>
                </a:lnTo>
                <a:cubicBezTo>
                  <a:pt x="14730" y="18740"/>
                  <a:pt x="15260" y="18947"/>
                  <a:pt x="15802" y="18947"/>
                </a:cubicBezTo>
                <a:cubicBezTo>
                  <a:pt x="17390" y="18946"/>
                  <a:pt x="18682" y="17205"/>
                  <a:pt x="18694" y="15045"/>
                </a:cubicBezTo>
                <a:lnTo>
                  <a:pt x="18689" y="15035"/>
                </a:lnTo>
                <a:cubicBezTo>
                  <a:pt x="20357" y="14710"/>
                  <a:pt x="21597" y="12765"/>
                  <a:pt x="21597" y="10472"/>
                </a:cubicBezTo>
                <a:cubicBezTo>
                  <a:pt x="21597" y="9456"/>
                  <a:pt x="21350" y="8469"/>
                  <a:pt x="20896" y="7663"/>
                </a:cubicBezTo>
                <a:lnTo>
                  <a:pt x="20889" y="7661"/>
                </a:lnTo>
                <a:cubicBezTo>
                  <a:pt x="21031" y="7208"/>
                  <a:pt x="21105" y="6721"/>
                  <a:pt x="21105" y="6228"/>
                </a:cubicBezTo>
                <a:cubicBezTo>
                  <a:pt x="21105" y="4588"/>
                  <a:pt x="20299" y="3150"/>
                  <a:pt x="19139" y="2719"/>
                </a:cubicBezTo>
                <a:lnTo>
                  <a:pt x="19148" y="2712"/>
                </a:lnTo>
                <a:cubicBezTo>
                  <a:pt x="18940" y="1142"/>
                  <a:pt x="17933" y="0"/>
                  <a:pt x="16758" y="0"/>
                </a:cubicBezTo>
                <a:cubicBezTo>
                  <a:pt x="16044" y="-1"/>
                  <a:pt x="15367" y="426"/>
                  <a:pt x="14905" y="1165"/>
                </a:cubicBezTo>
                <a:lnTo>
                  <a:pt x="14909" y="1170"/>
                </a:lnTo>
                <a:cubicBezTo>
                  <a:pt x="14497" y="432"/>
                  <a:pt x="13855" y="0"/>
                  <a:pt x="13174" y="0"/>
                </a:cubicBezTo>
                <a:cubicBezTo>
                  <a:pt x="12347" y="-1"/>
                  <a:pt x="11590" y="637"/>
                  <a:pt x="11221" y="1645"/>
                </a:cubicBezTo>
                <a:lnTo>
                  <a:pt x="11229" y="1694"/>
                </a:lnTo>
                <a:cubicBezTo>
                  <a:pt x="10730" y="1024"/>
                  <a:pt x="10058" y="650"/>
                  <a:pt x="9358" y="650"/>
                </a:cubicBezTo>
                <a:cubicBezTo>
                  <a:pt x="8372" y="649"/>
                  <a:pt x="7466" y="1391"/>
                  <a:pt x="7003" y="2578"/>
                </a:cubicBezTo>
                <a:lnTo>
                  <a:pt x="6995" y="2602"/>
                </a:lnTo>
                <a:cubicBezTo>
                  <a:pt x="6477" y="2189"/>
                  <a:pt x="5888" y="1972"/>
                  <a:pt x="5288" y="1972"/>
                </a:cubicBezTo>
                <a:cubicBezTo>
                  <a:pt x="3423" y="1972"/>
                  <a:pt x="1912" y="4029"/>
                  <a:pt x="1912" y="6567"/>
                </a:cubicBezTo>
                <a:cubicBezTo>
                  <a:pt x="1911" y="6774"/>
                  <a:pt x="1922" y="6981"/>
                  <a:pt x="1942" y="7186"/>
                </a:cubicBezTo>
                <a:lnTo>
                  <a:pt x="1949" y="7180"/>
                </a:lnTo>
                <a:close/>
              </a:path>
              <a:path w="21600" h="21600" fill="none" extrusionOk="0">
                <a:moveTo>
                  <a:pt x="1074" y="12702"/>
                </a:moveTo>
                <a:cubicBezTo>
                  <a:pt x="1407" y="12969"/>
                  <a:pt x="1786" y="13110"/>
                  <a:pt x="2172" y="13110"/>
                </a:cubicBezTo>
                <a:cubicBezTo>
                  <a:pt x="2228" y="13109"/>
                  <a:pt x="2285" y="13107"/>
                  <a:pt x="2341" y="13101"/>
                </a:cubicBezTo>
              </a:path>
              <a:path w="21600" h="21600" fill="none" extrusionOk="0">
                <a:moveTo>
                  <a:pt x="2909" y="17629"/>
                </a:moveTo>
                <a:cubicBezTo>
                  <a:pt x="3099" y="17599"/>
                  <a:pt x="3285" y="17535"/>
                  <a:pt x="3463" y="17439"/>
                </a:cubicBezTo>
              </a:path>
              <a:path w="21600" h="21600" fill="none" extrusionOk="0">
                <a:moveTo>
                  <a:pt x="7895" y="18680"/>
                </a:moveTo>
                <a:cubicBezTo>
                  <a:pt x="7983" y="18985"/>
                  <a:pt x="8095" y="19277"/>
                  <a:pt x="8229" y="19550"/>
                </a:cubicBezTo>
              </a:path>
              <a:path w="21600" h="21600" fill="none" extrusionOk="0">
                <a:moveTo>
                  <a:pt x="14267" y="18324"/>
                </a:moveTo>
                <a:cubicBezTo>
                  <a:pt x="14336" y="18013"/>
                  <a:pt x="14380" y="17693"/>
                  <a:pt x="14400" y="17370"/>
                </a:cubicBezTo>
              </a:path>
              <a:path w="21600" h="21600" fill="none" extrusionOk="0">
                <a:moveTo>
                  <a:pt x="18694" y="15045"/>
                </a:moveTo>
                <a:cubicBezTo>
                  <a:pt x="18694" y="15034"/>
                  <a:pt x="18695" y="15024"/>
                  <a:pt x="18695" y="15013"/>
                </a:cubicBezTo>
                <a:cubicBezTo>
                  <a:pt x="18695" y="13508"/>
                  <a:pt x="18063" y="12136"/>
                  <a:pt x="17069" y="11477"/>
                </a:cubicBezTo>
              </a:path>
              <a:path w="21600" h="21600" fill="none" extrusionOk="0">
                <a:moveTo>
                  <a:pt x="20165" y="8999"/>
                </a:moveTo>
                <a:cubicBezTo>
                  <a:pt x="20479" y="8635"/>
                  <a:pt x="20726" y="8177"/>
                  <a:pt x="20889" y="7661"/>
                </a:cubicBezTo>
              </a:path>
              <a:path w="21600" h="21600" fill="none" extrusionOk="0">
                <a:moveTo>
                  <a:pt x="19186" y="3344"/>
                </a:moveTo>
                <a:cubicBezTo>
                  <a:pt x="19186" y="3328"/>
                  <a:pt x="19187" y="3313"/>
                  <a:pt x="19187" y="3297"/>
                </a:cubicBezTo>
                <a:cubicBezTo>
                  <a:pt x="19187" y="3101"/>
                  <a:pt x="19174" y="2905"/>
                  <a:pt x="19148" y="2712"/>
                </a:cubicBezTo>
              </a:path>
              <a:path w="21600" h="21600" fill="none" extrusionOk="0">
                <a:moveTo>
                  <a:pt x="14905" y="1165"/>
                </a:moveTo>
                <a:cubicBezTo>
                  <a:pt x="14754" y="1408"/>
                  <a:pt x="14629" y="1679"/>
                  <a:pt x="14535" y="1971"/>
                </a:cubicBezTo>
              </a:path>
              <a:path w="21600" h="21600" fill="none" extrusionOk="0">
                <a:moveTo>
                  <a:pt x="11221" y="1645"/>
                </a:moveTo>
                <a:cubicBezTo>
                  <a:pt x="11140" y="1866"/>
                  <a:pt x="11080" y="2099"/>
                  <a:pt x="11041" y="2340"/>
                </a:cubicBezTo>
              </a:path>
              <a:path w="21600" h="21600" fill="none" extrusionOk="0">
                <a:moveTo>
                  <a:pt x="7645" y="3276"/>
                </a:moveTo>
                <a:cubicBezTo>
                  <a:pt x="7449" y="3016"/>
                  <a:pt x="7231" y="2790"/>
                  <a:pt x="6995" y="2602"/>
                </a:cubicBezTo>
              </a:path>
              <a:path w="21600" h="21600" fill="none" extrusionOk="0">
                <a:moveTo>
                  <a:pt x="1942" y="7186"/>
                </a:moveTo>
                <a:cubicBezTo>
                  <a:pt x="1966" y="7426"/>
                  <a:pt x="2004" y="7663"/>
                  <a:pt x="2056" y="7895"/>
                </a:cubicBezTo>
              </a:path>
            </a:pathLst>
          </a:custGeom>
          <a:solidFill>
            <a:srgbClr val="D3FFD3"/>
          </a:solidFill>
          <a:ln w="9525">
            <a:solidFill>
              <a:srgbClr val="66FFCC"/>
            </a:solidFill>
            <a:miter lim="800000"/>
            <a:headEnd/>
            <a:tailEnd/>
          </a:ln>
          <a:effectLst/>
        </p:spPr>
        <p:txBody>
          <a:bodyPr rot="10800000"/>
          <a:lstStyle/>
          <a:p>
            <a:pPr algn="ctr"/>
            <a:r>
              <a:rPr lang="ru-RU" sz="2800" b="1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Комплексы    упражнений</a:t>
            </a:r>
            <a:r>
              <a:rPr lang="ru-RU" sz="2800" b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b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28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45479" name="Cloud"/>
          <p:cNvSpPr>
            <a:spLocks noChangeAspect="1" noEditPoints="1" noChangeArrowheads="1"/>
          </p:cNvSpPr>
          <p:nvPr/>
        </p:nvSpPr>
        <p:spPr bwMode="auto">
          <a:xfrm rot="11139891" flipH="1">
            <a:off x="3995738" y="0"/>
            <a:ext cx="4176712" cy="2574925"/>
          </a:xfrm>
          <a:custGeom>
            <a:avLst/>
            <a:gdLst>
              <a:gd name="T0" fmla="*/ 2505254 w 21600"/>
              <a:gd name="T1" fmla="*/ 153477809 h 21600"/>
              <a:gd name="T2" fmla="*/ 403817665 w 21600"/>
              <a:gd name="T3" fmla="*/ 306628626 h 21600"/>
              <a:gd name="T4" fmla="*/ 806962222 w 21600"/>
              <a:gd name="T5" fmla="*/ 153477809 h 21600"/>
              <a:gd name="T6" fmla="*/ 403817665 w 21600"/>
              <a:gd name="T7" fmla="*/ 17550498 h 21600"/>
              <a:gd name="T8" fmla="*/ 0 60000 65536"/>
              <a:gd name="T9" fmla="*/ 0 60000 65536"/>
              <a:gd name="T10" fmla="*/ 0 60000 65536"/>
              <a:gd name="T11" fmla="*/ 0 60000 65536"/>
              <a:gd name="T12" fmla="*/ 2977 w 21600"/>
              <a:gd name="T13" fmla="*/ 3262 h 21600"/>
              <a:gd name="T14" fmla="*/ 17087 w 21600"/>
              <a:gd name="T15" fmla="*/ 17337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 extrusionOk="0">
                <a:moveTo>
                  <a:pt x="1949" y="7180"/>
                </a:moveTo>
                <a:cubicBezTo>
                  <a:pt x="841" y="7336"/>
                  <a:pt x="0" y="8613"/>
                  <a:pt x="0" y="10137"/>
                </a:cubicBezTo>
                <a:cubicBezTo>
                  <a:pt x="-1" y="11192"/>
                  <a:pt x="409" y="12169"/>
                  <a:pt x="1074" y="12702"/>
                </a:cubicBezTo>
                <a:lnTo>
                  <a:pt x="1063" y="12668"/>
                </a:lnTo>
                <a:cubicBezTo>
                  <a:pt x="685" y="13217"/>
                  <a:pt x="475" y="13940"/>
                  <a:pt x="475" y="14690"/>
                </a:cubicBezTo>
                <a:cubicBezTo>
                  <a:pt x="475" y="16325"/>
                  <a:pt x="1451" y="17650"/>
                  <a:pt x="2655" y="17650"/>
                </a:cubicBezTo>
                <a:cubicBezTo>
                  <a:pt x="2739" y="17650"/>
                  <a:pt x="2824" y="17643"/>
                  <a:pt x="2909" y="17629"/>
                </a:cubicBezTo>
                <a:lnTo>
                  <a:pt x="2897" y="17649"/>
                </a:lnTo>
                <a:cubicBezTo>
                  <a:pt x="3585" y="19288"/>
                  <a:pt x="4863" y="20300"/>
                  <a:pt x="6247" y="20300"/>
                </a:cubicBezTo>
                <a:cubicBezTo>
                  <a:pt x="6947" y="20299"/>
                  <a:pt x="7635" y="20039"/>
                  <a:pt x="8235" y="19546"/>
                </a:cubicBezTo>
                <a:lnTo>
                  <a:pt x="8229" y="19550"/>
                </a:lnTo>
                <a:cubicBezTo>
                  <a:pt x="8855" y="20829"/>
                  <a:pt x="9908" y="21597"/>
                  <a:pt x="11036" y="21597"/>
                </a:cubicBezTo>
                <a:cubicBezTo>
                  <a:pt x="12523" y="21596"/>
                  <a:pt x="13836" y="20267"/>
                  <a:pt x="14267" y="18324"/>
                </a:cubicBezTo>
                <a:lnTo>
                  <a:pt x="14270" y="18350"/>
                </a:lnTo>
                <a:cubicBezTo>
                  <a:pt x="14730" y="18740"/>
                  <a:pt x="15260" y="18947"/>
                  <a:pt x="15802" y="18947"/>
                </a:cubicBezTo>
                <a:cubicBezTo>
                  <a:pt x="17390" y="18946"/>
                  <a:pt x="18682" y="17205"/>
                  <a:pt x="18694" y="15045"/>
                </a:cubicBezTo>
                <a:lnTo>
                  <a:pt x="18689" y="15035"/>
                </a:lnTo>
                <a:cubicBezTo>
                  <a:pt x="20357" y="14710"/>
                  <a:pt x="21597" y="12765"/>
                  <a:pt x="21597" y="10472"/>
                </a:cubicBezTo>
                <a:cubicBezTo>
                  <a:pt x="21597" y="9456"/>
                  <a:pt x="21350" y="8469"/>
                  <a:pt x="20896" y="7663"/>
                </a:cubicBezTo>
                <a:lnTo>
                  <a:pt x="20889" y="7661"/>
                </a:lnTo>
                <a:cubicBezTo>
                  <a:pt x="21031" y="7208"/>
                  <a:pt x="21105" y="6721"/>
                  <a:pt x="21105" y="6228"/>
                </a:cubicBezTo>
                <a:cubicBezTo>
                  <a:pt x="21105" y="4588"/>
                  <a:pt x="20299" y="3150"/>
                  <a:pt x="19139" y="2719"/>
                </a:cubicBezTo>
                <a:lnTo>
                  <a:pt x="19148" y="2712"/>
                </a:lnTo>
                <a:cubicBezTo>
                  <a:pt x="18940" y="1142"/>
                  <a:pt x="17933" y="0"/>
                  <a:pt x="16758" y="0"/>
                </a:cubicBezTo>
                <a:cubicBezTo>
                  <a:pt x="16044" y="-1"/>
                  <a:pt x="15367" y="426"/>
                  <a:pt x="14905" y="1165"/>
                </a:cubicBezTo>
                <a:lnTo>
                  <a:pt x="14909" y="1170"/>
                </a:lnTo>
                <a:cubicBezTo>
                  <a:pt x="14497" y="432"/>
                  <a:pt x="13855" y="0"/>
                  <a:pt x="13174" y="0"/>
                </a:cubicBezTo>
                <a:cubicBezTo>
                  <a:pt x="12347" y="-1"/>
                  <a:pt x="11590" y="637"/>
                  <a:pt x="11221" y="1645"/>
                </a:cubicBezTo>
                <a:lnTo>
                  <a:pt x="11229" y="1694"/>
                </a:lnTo>
                <a:cubicBezTo>
                  <a:pt x="10730" y="1024"/>
                  <a:pt x="10058" y="650"/>
                  <a:pt x="9358" y="650"/>
                </a:cubicBezTo>
                <a:cubicBezTo>
                  <a:pt x="8372" y="649"/>
                  <a:pt x="7466" y="1391"/>
                  <a:pt x="7003" y="2578"/>
                </a:cubicBezTo>
                <a:lnTo>
                  <a:pt x="6995" y="2602"/>
                </a:lnTo>
                <a:cubicBezTo>
                  <a:pt x="6477" y="2189"/>
                  <a:pt x="5888" y="1972"/>
                  <a:pt x="5288" y="1972"/>
                </a:cubicBezTo>
                <a:cubicBezTo>
                  <a:pt x="3423" y="1972"/>
                  <a:pt x="1912" y="4029"/>
                  <a:pt x="1912" y="6567"/>
                </a:cubicBezTo>
                <a:cubicBezTo>
                  <a:pt x="1911" y="6774"/>
                  <a:pt x="1922" y="6981"/>
                  <a:pt x="1942" y="7186"/>
                </a:cubicBezTo>
                <a:lnTo>
                  <a:pt x="1949" y="7180"/>
                </a:lnTo>
                <a:close/>
              </a:path>
              <a:path w="21600" h="21600" fill="none" extrusionOk="0">
                <a:moveTo>
                  <a:pt x="1074" y="12702"/>
                </a:moveTo>
                <a:cubicBezTo>
                  <a:pt x="1407" y="12969"/>
                  <a:pt x="1786" y="13110"/>
                  <a:pt x="2172" y="13110"/>
                </a:cubicBezTo>
                <a:cubicBezTo>
                  <a:pt x="2228" y="13109"/>
                  <a:pt x="2285" y="13107"/>
                  <a:pt x="2341" y="13101"/>
                </a:cubicBezTo>
              </a:path>
              <a:path w="21600" h="21600" fill="none" extrusionOk="0">
                <a:moveTo>
                  <a:pt x="2909" y="17629"/>
                </a:moveTo>
                <a:cubicBezTo>
                  <a:pt x="3099" y="17599"/>
                  <a:pt x="3285" y="17535"/>
                  <a:pt x="3463" y="17439"/>
                </a:cubicBezTo>
              </a:path>
              <a:path w="21600" h="21600" fill="none" extrusionOk="0">
                <a:moveTo>
                  <a:pt x="7895" y="18680"/>
                </a:moveTo>
                <a:cubicBezTo>
                  <a:pt x="7983" y="18985"/>
                  <a:pt x="8095" y="19277"/>
                  <a:pt x="8229" y="19550"/>
                </a:cubicBezTo>
              </a:path>
              <a:path w="21600" h="21600" fill="none" extrusionOk="0">
                <a:moveTo>
                  <a:pt x="14267" y="18324"/>
                </a:moveTo>
                <a:cubicBezTo>
                  <a:pt x="14336" y="18013"/>
                  <a:pt x="14380" y="17693"/>
                  <a:pt x="14400" y="17370"/>
                </a:cubicBezTo>
              </a:path>
              <a:path w="21600" h="21600" fill="none" extrusionOk="0">
                <a:moveTo>
                  <a:pt x="18694" y="15045"/>
                </a:moveTo>
                <a:cubicBezTo>
                  <a:pt x="18694" y="15034"/>
                  <a:pt x="18695" y="15024"/>
                  <a:pt x="18695" y="15013"/>
                </a:cubicBezTo>
                <a:cubicBezTo>
                  <a:pt x="18695" y="13508"/>
                  <a:pt x="18063" y="12136"/>
                  <a:pt x="17069" y="11477"/>
                </a:cubicBezTo>
              </a:path>
              <a:path w="21600" h="21600" fill="none" extrusionOk="0">
                <a:moveTo>
                  <a:pt x="20165" y="8999"/>
                </a:moveTo>
                <a:cubicBezTo>
                  <a:pt x="20479" y="8635"/>
                  <a:pt x="20726" y="8177"/>
                  <a:pt x="20889" y="7661"/>
                </a:cubicBezTo>
              </a:path>
              <a:path w="21600" h="21600" fill="none" extrusionOk="0">
                <a:moveTo>
                  <a:pt x="19186" y="3344"/>
                </a:moveTo>
                <a:cubicBezTo>
                  <a:pt x="19186" y="3328"/>
                  <a:pt x="19187" y="3313"/>
                  <a:pt x="19187" y="3297"/>
                </a:cubicBezTo>
                <a:cubicBezTo>
                  <a:pt x="19187" y="3101"/>
                  <a:pt x="19174" y="2905"/>
                  <a:pt x="19148" y="2712"/>
                </a:cubicBezTo>
              </a:path>
              <a:path w="21600" h="21600" fill="none" extrusionOk="0">
                <a:moveTo>
                  <a:pt x="14905" y="1165"/>
                </a:moveTo>
                <a:cubicBezTo>
                  <a:pt x="14754" y="1408"/>
                  <a:pt x="14629" y="1679"/>
                  <a:pt x="14535" y="1971"/>
                </a:cubicBezTo>
              </a:path>
              <a:path w="21600" h="21600" fill="none" extrusionOk="0">
                <a:moveTo>
                  <a:pt x="11221" y="1645"/>
                </a:moveTo>
                <a:cubicBezTo>
                  <a:pt x="11140" y="1866"/>
                  <a:pt x="11080" y="2099"/>
                  <a:pt x="11041" y="2340"/>
                </a:cubicBezTo>
              </a:path>
              <a:path w="21600" h="21600" fill="none" extrusionOk="0">
                <a:moveTo>
                  <a:pt x="7645" y="3276"/>
                </a:moveTo>
                <a:cubicBezTo>
                  <a:pt x="7449" y="3016"/>
                  <a:pt x="7231" y="2790"/>
                  <a:pt x="6995" y="2602"/>
                </a:cubicBezTo>
              </a:path>
              <a:path w="21600" h="21600" fill="none" extrusionOk="0">
                <a:moveTo>
                  <a:pt x="1942" y="7186"/>
                </a:moveTo>
                <a:cubicBezTo>
                  <a:pt x="1966" y="7426"/>
                  <a:pt x="2004" y="7663"/>
                  <a:pt x="2056" y="7895"/>
                </a:cubicBezTo>
              </a:path>
            </a:pathLst>
          </a:custGeom>
          <a:solidFill>
            <a:srgbClr val="D3FFD3"/>
          </a:solidFill>
          <a:ln w="9525">
            <a:solidFill>
              <a:srgbClr val="66FFCC"/>
            </a:solidFill>
            <a:miter lim="800000"/>
            <a:headEnd/>
            <a:tailEnd/>
          </a:ln>
          <a:effectLst/>
        </p:spPr>
        <p:txBody>
          <a:bodyPr rot="10800000"/>
          <a:lstStyle/>
          <a:p>
            <a:endParaRPr lang="ru-RU"/>
          </a:p>
        </p:txBody>
      </p:sp>
      <p:sp>
        <p:nvSpPr>
          <p:cNvPr id="445480" name="Cloud"/>
          <p:cNvSpPr>
            <a:spLocks noChangeAspect="1" noEditPoints="1" noChangeArrowheads="1"/>
          </p:cNvSpPr>
          <p:nvPr/>
        </p:nvSpPr>
        <p:spPr bwMode="auto">
          <a:xfrm rot="10752284" flipH="1">
            <a:off x="-1588" y="0"/>
            <a:ext cx="3419476" cy="2420938"/>
          </a:xfrm>
          <a:custGeom>
            <a:avLst/>
            <a:gdLst>
              <a:gd name="T0" fmla="*/ 1679184 w 21600"/>
              <a:gd name="T1" fmla="*/ 135669926 h 21600"/>
              <a:gd name="T2" fmla="*/ 270667040 w 21600"/>
              <a:gd name="T3" fmla="*/ 271050908 h 21600"/>
              <a:gd name="T4" fmla="*/ 540882899 w 21600"/>
              <a:gd name="T5" fmla="*/ 135669926 h 21600"/>
              <a:gd name="T6" fmla="*/ 270667040 w 21600"/>
              <a:gd name="T7" fmla="*/ 15514066 h 21600"/>
              <a:gd name="T8" fmla="*/ 0 60000 65536"/>
              <a:gd name="T9" fmla="*/ 0 60000 65536"/>
              <a:gd name="T10" fmla="*/ 0 60000 65536"/>
              <a:gd name="T11" fmla="*/ 0 60000 65536"/>
              <a:gd name="T12" fmla="*/ 2977 w 21600"/>
              <a:gd name="T13" fmla="*/ 3262 h 21600"/>
              <a:gd name="T14" fmla="*/ 17087 w 21600"/>
              <a:gd name="T15" fmla="*/ 17337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 extrusionOk="0">
                <a:moveTo>
                  <a:pt x="1949" y="7180"/>
                </a:moveTo>
                <a:cubicBezTo>
                  <a:pt x="841" y="7336"/>
                  <a:pt x="0" y="8613"/>
                  <a:pt x="0" y="10137"/>
                </a:cubicBezTo>
                <a:cubicBezTo>
                  <a:pt x="-1" y="11192"/>
                  <a:pt x="409" y="12169"/>
                  <a:pt x="1074" y="12702"/>
                </a:cubicBezTo>
                <a:lnTo>
                  <a:pt x="1063" y="12668"/>
                </a:lnTo>
                <a:cubicBezTo>
                  <a:pt x="685" y="13217"/>
                  <a:pt x="475" y="13940"/>
                  <a:pt x="475" y="14690"/>
                </a:cubicBezTo>
                <a:cubicBezTo>
                  <a:pt x="475" y="16325"/>
                  <a:pt x="1451" y="17650"/>
                  <a:pt x="2655" y="17650"/>
                </a:cubicBezTo>
                <a:cubicBezTo>
                  <a:pt x="2739" y="17650"/>
                  <a:pt x="2824" y="17643"/>
                  <a:pt x="2909" y="17629"/>
                </a:cubicBezTo>
                <a:lnTo>
                  <a:pt x="2897" y="17649"/>
                </a:lnTo>
                <a:cubicBezTo>
                  <a:pt x="3585" y="19288"/>
                  <a:pt x="4863" y="20300"/>
                  <a:pt x="6247" y="20300"/>
                </a:cubicBezTo>
                <a:cubicBezTo>
                  <a:pt x="6947" y="20299"/>
                  <a:pt x="7635" y="20039"/>
                  <a:pt x="8235" y="19546"/>
                </a:cubicBezTo>
                <a:lnTo>
                  <a:pt x="8229" y="19550"/>
                </a:lnTo>
                <a:cubicBezTo>
                  <a:pt x="8855" y="20829"/>
                  <a:pt x="9908" y="21597"/>
                  <a:pt x="11036" y="21597"/>
                </a:cubicBezTo>
                <a:cubicBezTo>
                  <a:pt x="12523" y="21596"/>
                  <a:pt x="13836" y="20267"/>
                  <a:pt x="14267" y="18324"/>
                </a:cubicBezTo>
                <a:lnTo>
                  <a:pt x="14270" y="18350"/>
                </a:lnTo>
                <a:cubicBezTo>
                  <a:pt x="14730" y="18740"/>
                  <a:pt x="15260" y="18947"/>
                  <a:pt x="15802" y="18947"/>
                </a:cubicBezTo>
                <a:cubicBezTo>
                  <a:pt x="17390" y="18946"/>
                  <a:pt x="18682" y="17205"/>
                  <a:pt x="18694" y="15045"/>
                </a:cubicBezTo>
                <a:lnTo>
                  <a:pt x="18689" y="15035"/>
                </a:lnTo>
                <a:cubicBezTo>
                  <a:pt x="20357" y="14710"/>
                  <a:pt x="21597" y="12765"/>
                  <a:pt x="21597" y="10472"/>
                </a:cubicBezTo>
                <a:cubicBezTo>
                  <a:pt x="21597" y="9456"/>
                  <a:pt x="21350" y="8469"/>
                  <a:pt x="20896" y="7663"/>
                </a:cubicBezTo>
                <a:lnTo>
                  <a:pt x="20889" y="7661"/>
                </a:lnTo>
                <a:cubicBezTo>
                  <a:pt x="21031" y="7208"/>
                  <a:pt x="21105" y="6721"/>
                  <a:pt x="21105" y="6228"/>
                </a:cubicBezTo>
                <a:cubicBezTo>
                  <a:pt x="21105" y="4588"/>
                  <a:pt x="20299" y="3150"/>
                  <a:pt x="19139" y="2719"/>
                </a:cubicBezTo>
                <a:lnTo>
                  <a:pt x="19148" y="2712"/>
                </a:lnTo>
                <a:cubicBezTo>
                  <a:pt x="18940" y="1142"/>
                  <a:pt x="17933" y="0"/>
                  <a:pt x="16758" y="0"/>
                </a:cubicBezTo>
                <a:cubicBezTo>
                  <a:pt x="16044" y="-1"/>
                  <a:pt x="15367" y="426"/>
                  <a:pt x="14905" y="1165"/>
                </a:cubicBezTo>
                <a:lnTo>
                  <a:pt x="14909" y="1170"/>
                </a:lnTo>
                <a:cubicBezTo>
                  <a:pt x="14497" y="432"/>
                  <a:pt x="13855" y="0"/>
                  <a:pt x="13174" y="0"/>
                </a:cubicBezTo>
                <a:cubicBezTo>
                  <a:pt x="12347" y="-1"/>
                  <a:pt x="11590" y="637"/>
                  <a:pt x="11221" y="1645"/>
                </a:cubicBezTo>
                <a:lnTo>
                  <a:pt x="11229" y="1694"/>
                </a:lnTo>
                <a:cubicBezTo>
                  <a:pt x="10730" y="1024"/>
                  <a:pt x="10058" y="650"/>
                  <a:pt x="9358" y="650"/>
                </a:cubicBezTo>
                <a:cubicBezTo>
                  <a:pt x="8372" y="649"/>
                  <a:pt x="7466" y="1391"/>
                  <a:pt x="7003" y="2578"/>
                </a:cubicBezTo>
                <a:lnTo>
                  <a:pt x="6995" y="2602"/>
                </a:lnTo>
                <a:cubicBezTo>
                  <a:pt x="6477" y="2189"/>
                  <a:pt x="5888" y="1972"/>
                  <a:pt x="5288" y="1972"/>
                </a:cubicBezTo>
                <a:cubicBezTo>
                  <a:pt x="3423" y="1972"/>
                  <a:pt x="1912" y="4029"/>
                  <a:pt x="1912" y="6567"/>
                </a:cubicBezTo>
                <a:cubicBezTo>
                  <a:pt x="1911" y="6774"/>
                  <a:pt x="1922" y="6981"/>
                  <a:pt x="1942" y="7186"/>
                </a:cubicBezTo>
                <a:lnTo>
                  <a:pt x="1949" y="7180"/>
                </a:lnTo>
                <a:close/>
              </a:path>
              <a:path w="21600" h="21600" fill="none" extrusionOk="0">
                <a:moveTo>
                  <a:pt x="1074" y="12702"/>
                </a:moveTo>
                <a:cubicBezTo>
                  <a:pt x="1407" y="12969"/>
                  <a:pt x="1786" y="13110"/>
                  <a:pt x="2172" y="13110"/>
                </a:cubicBezTo>
                <a:cubicBezTo>
                  <a:pt x="2228" y="13109"/>
                  <a:pt x="2285" y="13107"/>
                  <a:pt x="2341" y="13101"/>
                </a:cubicBezTo>
              </a:path>
              <a:path w="21600" h="21600" fill="none" extrusionOk="0">
                <a:moveTo>
                  <a:pt x="2909" y="17629"/>
                </a:moveTo>
                <a:cubicBezTo>
                  <a:pt x="3099" y="17599"/>
                  <a:pt x="3285" y="17535"/>
                  <a:pt x="3463" y="17439"/>
                </a:cubicBezTo>
              </a:path>
              <a:path w="21600" h="21600" fill="none" extrusionOk="0">
                <a:moveTo>
                  <a:pt x="7895" y="18680"/>
                </a:moveTo>
                <a:cubicBezTo>
                  <a:pt x="7983" y="18985"/>
                  <a:pt x="8095" y="19277"/>
                  <a:pt x="8229" y="19550"/>
                </a:cubicBezTo>
              </a:path>
              <a:path w="21600" h="21600" fill="none" extrusionOk="0">
                <a:moveTo>
                  <a:pt x="14267" y="18324"/>
                </a:moveTo>
                <a:cubicBezTo>
                  <a:pt x="14336" y="18013"/>
                  <a:pt x="14380" y="17693"/>
                  <a:pt x="14400" y="17370"/>
                </a:cubicBezTo>
              </a:path>
              <a:path w="21600" h="21600" fill="none" extrusionOk="0">
                <a:moveTo>
                  <a:pt x="18694" y="15045"/>
                </a:moveTo>
                <a:cubicBezTo>
                  <a:pt x="18694" y="15034"/>
                  <a:pt x="18695" y="15024"/>
                  <a:pt x="18695" y="15013"/>
                </a:cubicBezTo>
                <a:cubicBezTo>
                  <a:pt x="18695" y="13508"/>
                  <a:pt x="18063" y="12136"/>
                  <a:pt x="17069" y="11477"/>
                </a:cubicBezTo>
              </a:path>
              <a:path w="21600" h="21600" fill="none" extrusionOk="0">
                <a:moveTo>
                  <a:pt x="20165" y="8999"/>
                </a:moveTo>
                <a:cubicBezTo>
                  <a:pt x="20479" y="8635"/>
                  <a:pt x="20726" y="8177"/>
                  <a:pt x="20889" y="7661"/>
                </a:cubicBezTo>
              </a:path>
              <a:path w="21600" h="21600" fill="none" extrusionOk="0">
                <a:moveTo>
                  <a:pt x="19186" y="3344"/>
                </a:moveTo>
                <a:cubicBezTo>
                  <a:pt x="19186" y="3328"/>
                  <a:pt x="19187" y="3313"/>
                  <a:pt x="19187" y="3297"/>
                </a:cubicBezTo>
                <a:cubicBezTo>
                  <a:pt x="19187" y="3101"/>
                  <a:pt x="19174" y="2905"/>
                  <a:pt x="19148" y="2712"/>
                </a:cubicBezTo>
              </a:path>
              <a:path w="21600" h="21600" fill="none" extrusionOk="0">
                <a:moveTo>
                  <a:pt x="14905" y="1165"/>
                </a:moveTo>
                <a:cubicBezTo>
                  <a:pt x="14754" y="1408"/>
                  <a:pt x="14629" y="1679"/>
                  <a:pt x="14535" y="1971"/>
                </a:cubicBezTo>
              </a:path>
              <a:path w="21600" h="21600" fill="none" extrusionOk="0">
                <a:moveTo>
                  <a:pt x="11221" y="1645"/>
                </a:moveTo>
                <a:cubicBezTo>
                  <a:pt x="11140" y="1866"/>
                  <a:pt x="11080" y="2099"/>
                  <a:pt x="11041" y="2340"/>
                </a:cubicBezTo>
              </a:path>
              <a:path w="21600" h="21600" fill="none" extrusionOk="0">
                <a:moveTo>
                  <a:pt x="7645" y="3276"/>
                </a:moveTo>
                <a:cubicBezTo>
                  <a:pt x="7449" y="3016"/>
                  <a:pt x="7231" y="2790"/>
                  <a:pt x="6995" y="2602"/>
                </a:cubicBezTo>
              </a:path>
              <a:path w="21600" h="21600" fill="none" extrusionOk="0">
                <a:moveTo>
                  <a:pt x="1942" y="7186"/>
                </a:moveTo>
                <a:cubicBezTo>
                  <a:pt x="1966" y="7426"/>
                  <a:pt x="2004" y="7663"/>
                  <a:pt x="2056" y="7895"/>
                </a:cubicBezTo>
              </a:path>
            </a:pathLst>
          </a:custGeom>
          <a:solidFill>
            <a:srgbClr val="D3FFD3"/>
          </a:solidFill>
          <a:ln w="9525">
            <a:solidFill>
              <a:srgbClr val="66FFCC"/>
            </a:solidFill>
            <a:miter lim="800000"/>
            <a:headEnd/>
            <a:tailEnd/>
          </a:ln>
          <a:effectLst/>
        </p:spPr>
        <p:txBody>
          <a:bodyPr rot="10800000"/>
          <a:lstStyle/>
          <a:p>
            <a:endParaRPr lang="ru-RU"/>
          </a:p>
        </p:txBody>
      </p:sp>
      <p:sp>
        <p:nvSpPr>
          <p:cNvPr id="445481" name="Cloud"/>
          <p:cNvSpPr>
            <a:spLocks noChangeAspect="1" noEditPoints="1" noChangeArrowheads="1"/>
          </p:cNvSpPr>
          <p:nvPr/>
        </p:nvSpPr>
        <p:spPr bwMode="auto">
          <a:xfrm rot="10624612" flipH="1">
            <a:off x="5435600" y="2141538"/>
            <a:ext cx="3708400" cy="2376487"/>
          </a:xfrm>
          <a:custGeom>
            <a:avLst/>
            <a:gdLst>
              <a:gd name="T0" fmla="*/ 1974895 w 21600"/>
              <a:gd name="T1" fmla="*/ 130733631 h 21600"/>
              <a:gd name="T2" fmla="*/ 318338670 w 21600"/>
              <a:gd name="T3" fmla="*/ 261188684 h 21600"/>
              <a:gd name="T4" fmla="*/ 636146834 w 21600"/>
              <a:gd name="T5" fmla="*/ 130733631 h 21600"/>
              <a:gd name="T6" fmla="*/ 318338670 w 21600"/>
              <a:gd name="T7" fmla="*/ 14949644 h 21600"/>
              <a:gd name="T8" fmla="*/ 0 60000 65536"/>
              <a:gd name="T9" fmla="*/ 0 60000 65536"/>
              <a:gd name="T10" fmla="*/ 0 60000 65536"/>
              <a:gd name="T11" fmla="*/ 0 60000 65536"/>
              <a:gd name="T12" fmla="*/ 2977 w 21600"/>
              <a:gd name="T13" fmla="*/ 3262 h 21600"/>
              <a:gd name="T14" fmla="*/ 17087 w 21600"/>
              <a:gd name="T15" fmla="*/ 17337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 extrusionOk="0">
                <a:moveTo>
                  <a:pt x="1949" y="7180"/>
                </a:moveTo>
                <a:cubicBezTo>
                  <a:pt x="841" y="7336"/>
                  <a:pt x="0" y="8613"/>
                  <a:pt x="0" y="10137"/>
                </a:cubicBezTo>
                <a:cubicBezTo>
                  <a:pt x="-1" y="11192"/>
                  <a:pt x="409" y="12169"/>
                  <a:pt x="1074" y="12702"/>
                </a:cubicBezTo>
                <a:lnTo>
                  <a:pt x="1063" y="12668"/>
                </a:lnTo>
                <a:cubicBezTo>
                  <a:pt x="685" y="13217"/>
                  <a:pt x="475" y="13940"/>
                  <a:pt x="475" y="14690"/>
                </a:cubicBezTo>
                <a:cubicBezTo>
                  <a:pt x="475" y="16325"/>
                  <a:pt x="1451" y="17650"/>
                  <a:pt x="2655" y="17650"/>
                </a:cubicBezTo>
                <a:cubicBezTo>
                  <a:pt x="2739" y="17650"/>
                  <a:pt x="2824" y="17643"/>
                  <a:pt x="2909" y="17629"/>
                </a:cubicBezTo>
                <a:lnTo>
                  <a:pt x="2897" y="17649"/>
                </a:lnTo>
                <a:cubicBezTo>
                  <a:pt x="3585" y="19288"/>
                  <a:pt x="4863" y="20300"/>
                  <a:pt x="6247" y="20300"/>
                </a:cubicBezTo>
                <a:cubicBezTo>
                  <a:pt x="6947" y="20299"/>
                  <a:pt x="7635" y="20039"/>
                  <a:pt x="8235" y="19546"/>
                </a:cubicBezTo>
                <a:lnTo>
                  <a:pt x="8229" y="19550"/>
                </a:lnTo>
                <a:cubicBezTo>
                  <a:pt x="8855" y="20829"/>
                  <a:pt x="9908" y="21597"/>
                  <a:pt x="11036" y="21597"/>
                </a:cubicBezTo>
                <a:cubicBezTo>
                  <a:pt x="12523" y="21596"/>
                  <a:pt x="13836" y="20267"/>
                  <a:pt x="14267" y="18324"/>
                </a:cubicBezTo>
                <a:lnTo>
                  <a:pt x="14270" y="18350"/>
                </a:lnTo>
                <a:cubicBezTo>
                  <a:pt x="14730" y="18740"/>
                  <a:pt x="15260" y="18947"/>
                  <a:pt x="15802" y="18947"/>
                </a:cubicBezTo>
                <a:cubicBezTo>
                  <a:pt x="17390" y="18946"/>
                  <a:pt x="18682" y="17205"/>
                  <a:pt x="18694" y="15045"/>
                </a:cubicBezTo>
                <a:lnTo>
                  <a:pt x="18689" y="15035"/>
                </a:lnTo>
                <a:cubicBezTo>
                  <a:pt x="20357" y="14710"/>
                  <a:pt x="21597" y="12765"/>
                  <a:pt x="21597" y="10472"/>
                </a:cubicBezTo>
                <a:cubicBezTo>
                  <a:pt x="21597" y="9456"/>
                  <a:pt x="21350" y="8469"/>
                  <a:pt x="20896" y="7663"/>
                </a:cubicBezTo>
                <a:lnTo>
                  <a:pt x="20889" y="7661"/>
                </a:lnTo>
                <a:cubicBezTo>
                  <a:pt x="21031" y="7208"/>
                  <a:pt x="21105" y="6721"/>
                  <a:pt x="21105" y="6228"/>
                </a:cubicBezTo>
                <a:cubicBezTo>
                  <a:pt x="21105" y="4588"/>
                  <a:pt x="20299" y="3150"/>
                  <a:pt x="19139" y="2719"/>
                </a:cubicBezTo>
                <a:lnTo>
                  <a:pt x="19148" y="2712"/>
                </a:lnTo>
                <a:cubicBezTo>
                  <a:pt x="18940" y="1142"/>
                  <a:pt x="17933" y="0"/>
                  <a:pt x="16758" y="0"/>
                </a:cubicBezTo>
                <a:cubicBezTo>
                  <a:pt x="16044" y="-1"/>
                  <a:pt x="15367" y="426"/>
                  <a:pt x="14905" y="1165"/>
                </a:cubicBezTo>
                <a:lnTo>
                  <a:pt x="14909" y="1170"/>
                </a:lnTo>
                <a:cubicBezTo>
                  <a:pt x="14497" y="432"/>
                  <a:pt x="13855" y="0"/>
                  <a:pt x="13174" y="0"/>
                </a:cubicBezTo>
                <a:cubicBezTo>
                  <a:pt x="12347" y="-1"/>
                  <a:pt x="11590" y="637"/>
                  <a:pt x="11221" y="1645"/>
                </a:cubicBezTo>
                <a:lnTo>
                  <a:pt x="11229" y="1694"/>
                </a:lnTo>
                <a:cubicBezTo>
                  <a:pt x="10730" y="1024"/>
                  <a:pt x="10058" y="650"/>
                  <a:pt x="9358" y="650"/>
                </a:cubicBezTo>
                <a:cubicBezTo>
                  <a:pt x="8372" y="649"/>
                  <a:pt x="7466" y="1391"/>
                  <a:pt x="7003" y="2578"/>
                </a:cubicBezTo>
                <a:lnTo>
                  <a:pt x="6995" y="2602"/>
                </a:lnTo>
                <a:cubicBezTo>
                  <a:pt x="6477" y="2189"/>
                  <a:pt x="5888" y="1972"/>
                  <a:pt x="5288" y="1972"/>
                </a:cubicBezTo>
                <a:cubicBezTo>
                  <a:pt x="3423" y="1972"/>
                  <a:pt x="1912" y="4029"/>
                  <a:pt x="1912" y="6567"/>
                </a:cubicBezTo>
                <a:cubicBezTo>
                  <a:pt x="1911" y="6774"/>
                  <a:pt x="1922" y="6981"/>
                  <a:pt x="1942" y="7186"/>
                </a:cubicBezTo>
                <a:lnTo>
                  <a:pt x="1949" y="7180"/>
                </a:lnTo>
                <a:close/>
              </a:path>
              <a:path w="21600" h="21600" fill="none" extrusionOk="0">
                <a:moveTo>
                  <a:pt x="1074" y="12702"/>
                </a:moveTo>
                <a:cubicBezTo>
                  <a:pt x="1407" y="12969"/>
                  <a:pt x="1786" y="13110"/>
                  <a:pt x="2172" y="13110"/>
                </a:cubicBezTo>
                <a:cubicBezTo>
                  <a:pt x="2228" y="13109"/>
                  <a:pt x="2285" y="13107"/>
                  <a:pt x="2341" y="13101"/>
                </a:cubicBezTo>
              </a:path>
              <a:path w="21600" h="21600" fill="none" extrusionOk="0">
                <a:moveTo>
                  <a:pt x="2909" y="17629"/>
                </a:moveTo>
                <a:cubicBezTo>
                  <a:pt x="3099" y="17599"/>
                  <a:pt x="3285" y="17535"/>
                  <a:pt x="3463" y="17439"/>
                </a:cubicBezTo>
              </a:path>
              <a:path w="21600" h="21600" fill="none" extrusionOk="0">
                <a:moveTo>
                  <a:pt x="7895" y="18680"/>
                </a:moveTo>
                <a:cubicBezTo>
                  <a:pt x="7983" y="18985"/>
                  <a:pt x="8095" y="19277"/>
                  <a:pt x="8229" y="19550"/>
                </a:cubicBezTo>
              </a:path>
              <a:path w="21600" h="21600" fill="none" extrusionOk="0">
                <a:moveTo>
                  <a:pt x="14267" y="18324"/>
                </a:moveTo>
                <a:cubicBezTo>
                  <a:pt x="14336" y="18013"/>
                  <a:pt x="14380" y="17693"/>
                  <a:pt x="14400" y="17370"/>
                </a:cubicBezTo>
              </a:path>
              <a:path w="21600" h="21600" fill="none" extrusionOk="0">
                <a:moveTo>
                  <a:pt x="18694" y="15045"/>
                </a:moveTo>
                <a:cubicBezTo>
                  <a:pt x="18694" y="15034"/>
                  <a:pt x="18695" y="15024"/>
                  <a:pt x="18695" y="15013"/>
                </a:cubicBezTo>
                <a:cubicBezTo>
                  <a:pt x="18695" y="13508"/>
                  <a:pt x="18063" y="12136"/>
                  <a:pt x="17069" y="11477"/>
                </a:cubicBezTo>
              </a:path>
              <a:path w="21600" h="21600" fill="none" extrusionOk="0">
                <a:moveTo>
                  <a:pt x="20165" y="8999"/>
                </a:moveTo>
                <a:cubicBezTo>
                  <a:pt x="20479" y="8635"/>
                  <a:pt x="20726" y="8177"/>
                  <a:pt x="20889" y="7661"/>
                </a:cubicBezTo>
              </a:path>
              <a:path w="21600" h="21600" fill="none" extrusionOk="0">
                <a:moveTo>
                  <a:pt x="19186" y="3344"/>
                </a:moveTo>
                <a:cubicBezTo>
                  <a:pt x="19186" y="3328"/>
                  <a:pt x="19187" y="3313"/>
                  <a:pt x="19187" y="3297"/>
                </a:cubicBezTo>
                <a:cubicBezTo>
                  <a:pt x="19187" y="3101"/>
                  <a:pt x="19174" y="2905"/>
                  <a:pt x="19148" y="2712"/>
                </a:cubicBezTo>
              </a:path>
              <a:path w="21600" h="21600" fill="none" extrusionOk="0">
                <a:moveTo>
                  <a:pt x="14905" y="1165"/>
                </a:moveTo>
                <a:cubicBezTo>
                  <a:pt x="14754" y="1408"/>
                  <a:pt x="14629" y="1679"/>
                  <a:pt x="14535" y="1971"/>
                </a:cubicBezTo>
              </a:path>
              <a:path w="21600" h="21600" fill="none" extrusionOk="0">
                <a:moveTo>
                  <a:pt x="11221" y="1645"/>
                </a:moveTo>
                <a:cubicBezTo>
                  <a:pt x="11140" y="1866"/>
                  <a:pt x="11080" y="2099"/>
                  <a:pt x="11041" y="2340"/>
                </a:cubicBezTo>
              </a:path>
              <a:path w="21600" h="21600" fill="none" extrusionOk="0">
                <a:moveTo>
                  <a:pt x="7645" y="3276"/>
                </a:moveTo>
                <a:cubicBezTo>
                  <a:pt x="7449" y="3016"/>
                  <a:pt x="7231" y="2790"/>
                  <a:pt x="6995" y="2602"/>
                </a:cubicBezTo>
              </a:path>
              <a:path w="21600" h="21600" fill="none" extrusionOk="0">
                <a:moveTo>
                  <a:pt x="1942" y="7186"/>
                </a:moveTo>
                <a:cubicBezTo>
                  <a:pt x="1966" y="7426"/>
                  <a:pt x="2004" y="7663"/>
                  <a:pt x="2056" y="7895"/>
                </a:cubicBezTo>
              </a:path>
            </a:pathLst>
          </a:custGeom>
          <a:solidFill>
            <a:srgbClr val="D3FFD3"/>
          </a:solidFill>
          <a:ln w="9525">
            <a:solidFill>
              <a:srgbClr val="66FFCC"/>
            </a:solidFill>
            <a:miter lim="800000"/>
            <a:headEnd/>
            <a:tailEnd/>
          </a:ln>
          <a:effectLst/>
        </p:spPr>
        <p:txBody>
          <a:bodyPr rot="10800000"/>
          <a:lstStyle/>
          <a:p>
            <a:endParaRPr lang="ru-RU"/>
          </a:p>
        </p:txBody>
      </p:sp>
      <p:sp>
        <p:nvSpPr>
          <p:cNvPr id="445482" name="Cloud"/>
          <p:cNvSpPr>
            <a:spLocks noChangeAspect="1" noEditPoints="1" noChangeArrowheads="1"/>
          </p:cNvSpPr>
          <p:nvPr/>
        </p:nvSpPr>
        <p:spPr bwMode="auto">
          <a:xfrm rot="10614293" flipH="1">
            <a:off x="3849688" y="3935413"/>
            <a:ext cx="4033837" cy="2922587"/>
          </a:xfrm>
          <a:custGeom>
            <a:avLst/>
            <a:gdLst>
              <a:gd name="T0" fmla="*/ 2336637 w 21600"/>
              <a:gd name="T1" fmla="*/ 197720317 h 21600"/>
              <a:gd name="T2" fmla="*/ 376663078 w 21600"/>
              <a:gd name="T3" fmla="*/ 395019430 h 21600"/>
              <a:gd name="T4" fmla="*/ 752698110 w 21600"/>
              <a:gd name="T5" fmla="*/ 197720317 h 21600"/>
              <a:gd name="T6" fmla="*/ 376663078 w 21600"/>
              <a:gd name="T7" fmla="*/ 22609728 h 21600"/>
              <a:gd name="T8" fmla="*/ 0 60000 65536"/>
              <a:gd name="T9" fmla="*/ 0 60000 65536"/>
              <a:gd name="T10" fmla="*/ 0 60000 65536"/>
              <a:gd name="T11" fmla="*/ 0 60000 65536"/>
              <a:gd name="T12" fmla="*/ 2977 w 21600"/>
              <a:gd name="T13" fmla="*/ 3262 h 21600"/>
              <a:gd name="T14" fmla="*/ 17087 w 21600"/>
              <a:gd name="T15" fmla="*/ 17337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 extrusionOk="0">
                <a:moveTo>
                  <a:pt x="1949" y="7180"/>
                </a:moveTo>
                <a:cubicBezTo>
                  <a:pt x="841" y="7336"/>
                  <a:pt x="0" y="8613"/>
                  <a:pt x="0" y="10137"/>
                </a:cubicBezTo>
                <a:cubicBezTo>
                  <a:pt x="-1" y="11192"/>
                  <a:pt x="409" y="12169"/>
                  <a:pt x="1074" y="12702"/>
                </a:cubicBezTo>
                <a:lnTo>
                  <a:pt x="1063" y="12668"/>
                </a:lnTo>
                <a:cubicBezTo>
                  <a:pt x="685" y="13217"/>
                  <a:pt x="475" y="13940"/>
                  <a:pt x="475" y="14690"/>
                </a:cubicBezTo>
                <a:cubicBezTo>
                  <a:pt x="475" y="16325"/>
                  <a:pt x="1451" y="17650"/>
                  <a:pt x="2655" y="17650"/>
                </a:cubicBezTo>
                <a:cubicBezTo>
                  <a:pt x="2739" y="17650"/>
                  <a:pt x="2824" y="17643"/>
                  <a:pt x="2909" y="17629"/>
                </a:cubicBezTo>
                <a:lnTo>
                  <a:pt x="2897" y="17649"/>
                </a:lnTo>
                <a:cubicBezTo>
                  <a:pt x="3585" y="19288"/>
                  <a:pt x="4863" y="20300"/>
                  <a:pt x="6247" y="20300"/>
                </a:cubicBezTo>
                <a:cubicBezTo>
                  <a:pt x="6947" y="20299"/>
                  <a:pt x="7635" y="20039"/>
                  <a:pt x="8235" y="19546"/>
                </a:cubicBezTo>
                <a:lnTo>
                  <a:pt x="8229" y="19550"/>
                </a:lnTo>
                <a:cubicBezTo>
                  <a:pt x="8855" y="20829"/>
                  <a:pt x="9908" y="21597"/>
                  <a:pt x="11036" y="21597"/>
                </a:cubicBezTo>
                <a:cubicBezTo>
                  <a:pt x="12523" y="21596"/>
                  <a:pt x="13836" y="20267"/>
                  <a:pt x="14267" y="18324"/>
                </a:cubicBezTo>
                <a:lnTo>
                  <a:pt x="14270" y="18350"/>
                </a:lnTo>
                <a:cubicBezTo>
                  <a:pt x="14730" y="18740"/>
                  <a:pt x="15260" y="18947"/>
                  <a:pt x="15802" y="18947"/>
                </a:cubicBezTo>
                <a:cubicBezTo>
                  <a:pt x="17390" y="18946"/>
                  <a:pt x="18682" y="17205"/>
                  <a:pt x="18694" y="15045"/>
                </a:cubicBezTo>
                <a:lnTo>
                  <a:pt x="18689" y="15035"/>
                </a:lnTo>
                <a:cubicBezTo>
                  <a:pt x="20357" y="14710"/>
                  <a:pt x="21597" y="12765"/>
                  <a:pt x="21597" y="10472"/>
                </a:cubicBezTo>
                <a:cubicBezTo>
                  <a:pt x="21597" y="9456"/>
                  <a:pt x="21350" y="8469"/>
                  <a:pt x="20896" y="7663"/>
                </a:cubicBezTo>
                <a:lnTo>
                  <a:pt x="20889" y="7661"/>
                </a:lnTo>
                <a:cubicBezTo>
                  <a:pt x="21031" y="7208"/>
                  <a:pt x="21105" y="6721"/>
                  <a:pt x="21105" y="6228"/>
                </a:cubicBezTo>
                <a:cubicBezTo>
                  <a:pt x="21105" y="4588"/>
                  <a:pt x="20299" y="3150"/>
                  <a:pt x="19139" y="2719"/>
                </a:cubicBezTo>
                <a:lnTo>
                  <a:pt x="19148" y="2712"/>
                </a:lnTo>
                <a:cubicBezTo>
                  <a:pt x="18940" y="1142"/>
                  <a:pt x="17933" y="0"/>
                  <a:pt x="16758" y="0"/>
                </a:cubicBezTo>
                <a:cubicBezTo>
                  <a:pt x="16044" y="-1"/>
                  <a:pt x="15367" y="426"/>
                  <a:pt x="14905" y="1165"/>
                </a:cubicBezTo>
                <a:lnTo>
                  <a:pt x="14909" y="1170"/>
                </a:lnTo>
                <a:cubicBezTo>
                  <a:pt x="14497" y="432"/>
                  <a:pt x="13855" y="0"/>
                  <a:pt x="13174" y="0"/>
                </a:cubicBezTo>
                <a:cubicBezTo>
                  <a:pt x="12347" y="-1"/>
                  <a:pt x="11590" y="637"/>
                  <a:pt x="11221" y="1645"/>
                </a:cubicBezTo>
                <a:lnTo>
                  <a:pt x="11229" y="1694"/>
                </a:lnTo>
                <a:cubicBezTo>
                  <a:pt x="10730" y="1024"/>
                  <a:pt x="10058" y="650"/>
                  <a:pt x="9358" y="650"/>
                </a:cubicBezTo>
                <a:cubicBezTo>
                  <a:pt x="8372" y="649"/>
                  <a:pt x="7466" y="1391"/>
                  <a:pt x="7003" y="2578"/>
                </a:cubicBezTo>
                <a:lnTo>
                  <a:pt x="6995" y="2602"/>
                </a:lnTo>
                <a:cubicBezTo>
                  <a:pt x="6477" y="2189"/>
                  <a:pt x="5888" y="1972"/>
                  <a:pt x="5288" y="1972"/>
                </a:cubicBezTo>
                <a:cubicBezTo>
                  <a:pt x="3423" y="1972"/>
                  <a:pt x="1912" y="4029"/>
                  <a:pt x="1912" y="6567"/>
                </a:cubicBezTo>
                <a:cubicBezTo>
                  <a:pt x="1911" y="6774"/>
                  <a:pt x="1922" y="6981"/>
                  <a:pt x="1942" y="7186"/>
                </a:cubicBezTo>
                <a:lnTo>
                  <a:pt x="1949" y="7180"/>
                </a:lnTo>
                <a:close/>
              </a:path>
              <a:path w="21600" h="21600" fill="none" extrusionOk="0">
                <a:moveTo>
                  <a:pt x="1074" y="12702"/>
                </a:moveTo>
                <a:cubicBezTo>
                  <a:pt x="1407" y="12969"/>
                  <a:pt x="1786" y="13110"/>
                  <a:pt x="2172" y="13110"/>
                </a:cubicBezTo>
                <a:cubicBezTo>
                  <a:pt x="2228" y="13109"/>
                  <a:pt x="2285" y="13107"/>
                  <a:pt x="2341" y="13101"/>
                </a:cubicBezTo>
              </a:path>
              <a:path w="21600" h="21600" fill="none" extrusionOk="0">
                <a:moveTo>
                  <a:pt x="2909" y="17629"/>
                </a:moveTo>
                <a:cubicBezTo>
                  <a:pt x="3099" y="17599"/>
                  <a:pt x="3285" y="17535"/>
                  <a:pt x="3463" y="17439"/>
                </a:cubicBezTo>
              </a:path>
              <a:path w="21600" h="21600" fill="none" extrusionOk="0">
                <a:moveTo>
                  <a:pt x="7895" y="18680"/>
                </a:moveTo>
                <a:cubicBezTo>
                  <a:pt x="7983" y="18985"/>
                  <a:pt x="8095" y="19277"/>
                  <a:pt x="8229" y="19550"/>
                </a:cubicBezTo>
              </a:path>
              <a:path w="21600" h="21600" fill="none" extrusionOk="0">
                <a:moveTo>
                  <a:pt x="14267" y="18324"/>
                </a:moveTo>
                <a:cubicBezTo>
                  <a:pt x="14336" y="18013"/>
                  <a:pt x="14380" y="17693"/>
                  <a:pt x="14400" y="17370"/>
                </a:cubicBezTo>
              </a:path>
              <a:path w="21600" h="21600" fill="none" extrusionOk="0">
                <a:moveTo>
                  <a:pt x="18694" y="15045"/>
                </a:moveTo>
                <a:cubicBezTo>
                  <a:pt x="18694" y="15034"/>
                  <a:pt x="18695" y="15024"/>
                  <a:pt x="18695" y="15013"/>
                </a:cubicBezTo>
                <a:cubicBezTo>
                  <a:pt x="18695" y="13508"/>
                  <a:pt x="18063" y="12136"/>
                  <a:pt x="17069" y="11477"/>
                </a:cubicBezTo>
              </a:path>
              <a:path w="21600" h="21600" fill="none" extrusionOk="0">
                <a:moveTo>
                  <a:pt x="20165" y="8999"/>
                </a:moveTo>
                <a:cubicBezTo>
                  <a:pt x="20479" y="8635"/>
                  <a:pt x="20726" y="8177"/>
                  <a:pt x="20889" y="7661"/>
                </a:cubicBezTo>
              </a:path>
              <a:path w="21600" h="21600" fill="none" extrusionOk="0">
                <a:moveTo>
                  <a:pt x="19186" y="3344"/>
                </a:moveTo>
                <a:cubicBezTo>
                  <a:pt x="19186" y="3328"/>
                  <a:pt x="19187" y="3313"/>
                  <a:pt x="19187" y="3297"/>
                </a:cubicBezTo>
                <a:cubicBezTo>
                  <a:pt x="19187" y="3101"/>
                  <a:pt x="19174" y="2905"/>
                  <a:pt x="19148" y="2712"/>
                </a:cubicBezTo>
              </a:path>
              <a:path w="21600" h="21600" fill="none" extrusionOk="0">
                <a:moveTo>
                  <a:pt x="14905" y="1165"/>
                </a:moveTo>
                <a:cubicBezTo>
                  <a:pt x="14754" y="1408"/>
                  <a:pt x="14629" y="1679"/>
                  <a:pt x="14535" y="1971"/>
                </a:cubicBezTo>
              </a:path>
              <a:path w="21600" h="21600" fill="none" extrusionOk="0">
                <a:moveTo>
                  <a:pt x="11221" y="1645"/>
                </a:moveTo>
                <a:cubicBezTo>
                  <a:pt x="11140" y="1866"/>
                  <a:pt x="11080" y="2099"/>
                  <a:pt x="11041" y="2340"/>
                </a:cubicBezTo>
              </a:path>
              <a:path w="21600" h="21600" fill="none" extrusionOk="0">
                <a:moveTo>
                  <a:pt x="7645" y="3276"/>
                </a:moveTo>
                <a:cubicBezTo>
                  <a:pt x="7449" y="3016"/>
                  <a:pt x="7231" y="2790"/>
                  <a:pt x="6995" y="2602"/>
                </a:cubicBezTo>
              </a:path>
              <a:path w="21600" h="21600" fill="none" extrusionOk="0">
                <a:moveTo>
                  <a:pt x="1942" y="7186"/>
                </a:moveTo>
                <a:cubicBezTo>
                  <a:pt x="1966" y="7426"/>
                  <a:pt x="2004" y="7663"/>
                  <a:pt x="2056" y="7895"/>
                </a:cubicBezTo>
              </a:path>
            </a:pathLst>
          </a:custGeom>
          <a:solidFill>
            <a:srgbClr val="D3FFD3"/>
          </a:solidFill>
          <a:ln w="9525">
            <a:solidFill>
              <a:srgbClr val="66FFCC"/>
            </a:solidFill>
            <a:miter lim="800000"/>
            <a:headEnd/>
            <a:tailEnd/>
          </a:ln>
          <a:effectLst/>
        </p:spPr>
        <p:txBody>
          <a:bodyPr rot="10800000"/>
          <a:lstStyle/>
          <a:p>
            <a:endParaRPr lang="ru-RU"/>
          </a:p>
        </p:txBody>
      </p:sp>
      <p:sp>
        <p:nvSpPr>
          <p:cNvPr id="445483" name="Cloud"/>
          <p:cNvSpPr>
            <a:spLocks noChangeAspect="1" noEditPoints="1" noChangeArrowheads="1"/>
          </p:cNvSpPr>
          <p:nvPr/>
        </p:nvSpPr>
        <p:spPr bwMode="auto">
          <a:xfrm rot="10614293" flipH="1">
            <a:off x="0" y="3905250"/>
            <a:ext cx="3860800" cy="2952750"/>
          </a:xfrm>
          <a:custGeom>
            <a:avLst/>
            <a:gdLst>
              <a:gd name="T0" fmla="*/ 2140599 w 21600"/>
              <a:gd name="T1" fmla="*/ 201822513 h 21600"/>
              <a:gd name="T2" fmla="*/ 345041126 w 21600"/>
              <a:gd name="T3" fmla="*/ 403215237 h 21600"/>
              <a:gd name="T4" fmla="*/ 689507243 w 21600"/>
              <a:gd name="T5" fmla="*/ 201822513 h 21600"/>
              <a:gd name="T6" fmla="*/ 345041126 w 21600"/>
              <a:gd name="T7" fmla="*/ 23078749 h 21600"/>
              <a:gd name="T8" fmla="*/ 0 60000 65536"/>
              <a:gd name="T9" fmla="*/ 0 60000 65536"/>
              <a:gd name="T10" fmla="*/ 0 60000 65536"/>
              <a:gd name="T11" fmla="*/ 0 60000 65536"/>
              <a:gd name="T12" fmla="*/ 2977 w 21600"/>
              <a:gd name="T13" fmla="*/ 3262 h 21600"/>
              <a:gd name="T14" fmla="*/ 17087 w 21600"/>
              <a:gd name="T15" fmla="*/ 17337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 extrusionOk="0">
                <a:moveTo>
                  <a:pt x="1949" y="7180"/>
                </a:moveTo>
                <a:cubicBezTo>
                  <a:pt x="841" y="7336"/>
                  <a:pt x="0" y="8613"/>
                  <a:pt x="0" y="10137"/>
                </a:cubicBezTo>
                <a:cubicBezTo>
                  <a:pt x="-1" y="11192"/>
                  <a:pt x="409" y="12169"/>
                  <a:pt x="1074" y="12702"/>
                </a:cubicBezTo>
                <a:lnTo>
                  <a:pt x="1063" y="12668"/>
                </a:lnTo>
                <a:cubicBezTo>
                  <a:pt x="685" y="13217"/>
                  <a:pt x="475" y="13940"/>
                  <a:pt x="475" y="14690"/>
                </a:cubicBezTo>
                <a:cubicBezTo>
                  <a:pt x="475" y="16325"/>
                  <a:pt x="1451" y="17650"/>
                  <a:pt x="2655" y="17650"/>
                </a:cubicBezTo>
                <a:cubicBezTo>
                  <a:pt x="2739" y="17650"/>
                  <a:pt x="2824" y="17643"/>
                  <a:pt x="2909" y="17629"/>
                </a:cubicBezTo>
                <a:lnTo>
                  <a:pt x="2897" y="17649"/>
                </a:lnTo>
                <a:cubicBezTo>
                  <a:pt x="3585" y="19288"/>
                  <a:pt x="4863" y="20300"/>
                  <a:pt x="6247" y="20300"/>
                </a:cubicBezTo>
                <a:cubicBezTo>
                  <a:pt x="6947" y="20299"/>
                  <a:pt x="7635" y="20039"/>
                  <a:pt x="8235" y="19546"/>
                </a:cubicBezTo>
                <a:lnTo>
                  <a:pt x="8229" y="19550"/>
                </a:lnTo>
                <a:cubicBezTo>
                  <a:pt x="8855" y="20829"/>
                  <a:pt x="9908" y="21597"/>
                  <a:pt x="11036" y="21597"/>
                </a:cubicBezTo>
                <a:cubicBezTo>
                  <a:pt x="12523" y="21596"/>
                  <a:pt x="13836" y="20267"/>
                  <a:pt x="14267" y="18324"/>
                </a:cubicBezTo>
                <a:lnTo>
                  <a:pt x="14270" y="18350"/>
                </a:lnTo>
                <a:cubicBezTo>
                  <a:pt x="14730" y="18740"/>
                  <a:pt x="15260" y="18947"/>
                  <a:pt x="15802" y="18947"/>
                </a:cubicBezTo>
                <a:cubicBezTo>
                  <a:pt x="17390" y="18946"/>
                  <a:pt x="18682" y="17205"/>
                  <a:pt x="18694" y="15045"/>
                </a:cubicBezTo>
                <a:lnTo>
                  <a:pt x="18689" y="15035"/>
                </a:lnTo>
                <a:cubicBezTo>
                  <a:pt x="20357" y="14710"/>
                  <a:pt x="21597" y="12765"/>
                  <a:pt x="21597" y="10472"/>
                </a:cubicBezTo>
                <a:cubicBezTo>
                  <a:pt x="21597" y="9456"/>
                  <a:pt x="21350" y="8469"/>
                  <a:pt x="20896" y="7663"/>
                </a:cubicBezTo>
                <a:lnTo>
                  <a:pt x="20889" y="7661"/>
                </a:lnTo>
                <a:cubicBezTo>
                  <a:pt x="21031" y="7208"/>
                  <a:pt x="21105" y="6721"/>
                  <a:pt x="21105" y="6228"/>
                </a:cubicBezTo>
                <a:cubicBezTo>
                  <a:pt x="21105" y="4588"/>
                  <a:pt x="20299" y="3150"/>
                  <a:pt x="19139" y="2719"/>
                </a:cubicBezTo>
                <a:lnTo>
                  <a:pt x="19148" y="2712"/>
                </a:lnTo>
                <a:cubicBezTo>
                  <a:pt x="18940" y="1142"/>
                  <a:pt x="17933" y="0"/>
                  <a:pt x="16758" y="0"/>
                </a:cubicBezTo>
                <a:cubicBezTo>
                  <a:pt x="16044" y="-1"/>
                  <a:pt x="15367" y="426"/>
                  <a:pt x="14905" y="1165"/>
                </a:cubicBezTo>
                <a:lnTo>
                  <a:pt x="14909" y="1170"/>
                </a:lnTo>
                <a:cubicBezTo>
                  <a:pt x="14497" y="432"/>
                  <a:pt x="13855" y="0"/>
                  <a:pt x="13174" y="0"/>
                </a:cubicBezTo>
                <a:cubicBezTo>
                  <a:pt x="12347" y="-1"/>
                  <a:pt x="11590" y="637"/>
                  <a:pt x="11221" y="1645"/>
                </a:cubicBezTo>
                <a:lnTo>
                  <a:pt x="11229" y="1694"/>
                </a:lnTo>
                <a:cubicBezTo>
                  <a:pt x="10730" y="1024"/>
                  <a:pt x="10058" y="650"/>
                  <a:pt x="9358" y="650"/>
                </a:cubicBezTo>
                <a:cubicBezTo>
                  <a:pt x="8372" y="649"/>
                  <a:pt x="7466" y="1391"/>
                  <a:pt x="7003" y="2578"/>
                </a:cubicBezTo>
                <a:lnTo>
                  <a:pt x="6995" y="2602"/>
                </a:lnTo>
                <a:cubicBezTo>
                  <a:pt x="6477" y="2189"/>
                  <a:pt x="5888" y="1972"/>
                  <a:pt x="5288" y="1972"/>
                </a:cubicBezTo>
                <a:cubicBezTo>
                  <a:pt x="3423" y="1972"/>
                  <a:pt x="1912" y="4029"/>
                  <a:pt x="1912" y="6567"/>
                </a:cubicBezTo>
                <a:cubicBezTo>
                  <a:pt x="1911" y="6774"/>
                  <a:pt x="1922" y="6981"/>
                  <a:pt x="1942" y="7186"/>
                </a:cubicBezTo>
                <a:lnTo>
                  <a:pt x="1949" y="7180"/>
                </a:lnTo>
                <a:close/>
              </a:path>
              <a:path w="21600" h="21600" fill="none" extrusionOk="0">
                <a:moveTo>
                  <a:pt x="1074" y="12702"/>
                </a:moveTo>
                <a:cubicBezTo>
                  <a:pt x="1407" y="12969"/>
                  <a:pt x="1786" y="13110"/>
                  <a:pt x="2172" y="13110"/>
                </a:cubicBezTo>
                <a:cubicBezTo>
                  <a:pt x="2228" y="13109"/>
                  <a:pt x="2285" y="13107"/>
                  <a:pt x="2341" y="13101"/>
                </a:cubicBezTo>
              </a:path>
              <a:path w="21600" h="21600" fill="none" extrusionOk="0">
                <a:moveTo>
                  <a:pt x="2909" y="17629"/>
                </a:moveTo>
                <a:cubicBezTo>
                  <a:pt x="3099" y="17599"/>
                  <a:pt x="3285" y="17535"/>
                  <a:pt x="3463" y="17439"/>
                </a:cubicBezTo>
              </a:path>
              <a:path w="21600" h="21600" fill="none" extrusionOk="0">
                <a:moveTo>
                  <a:pt x="7895" y="18680"/>
                </a:moveTo>
                <a:cubicBezTo>
                  <a:pt x="7983" y="18985"/>
                  <a:pt x="8095" y="19277"/>
                  <a:pt x="8229" y="19550"/>
                </a:cubicBezTo>
              </a:path>
              <a:path w="21600" h="21600" fill="none" extrusionOk="0">
                <a:moveTo>
                  <a:pt x="14267" y="18324"/>
                </a:moveTo>
                <a:cubicBezTo>
                  <a:pt x="14336" y="18013"/>
                  <a:pt x="14380" y="17693"/>
                  <a:pt x="14400" y="17370"/>
                </a:cubicBezTo>
              </a:path>
              <a:path w="21600" h="21600" fill="none" extrusionOk="0">
                <a:moveTo>
                  <a:pt x="18694" y="15045"/>
                </a:moveTo>
                <a:cubicBezTo>
                  <a:pt x="18694" y="15034"/>
                  <a:pt x="18695" y="15024"/>
                  <a:pt x="18695" y="15013"/>
                </a:cubicBezTo>
                <a:cubicBezTo>
                  <a:pt x="18695" y="13508"/>
                  <a:pt x="18063" y="12136"/>
                  <a:pt x="17069" y="11477"/>
                </a:cubicBezTo>
              </a:path>
              <a:path w="21600" h="21600" fill="none" extrusionOk="0">
                <a:moveTo>
                  <a:pt x="20165" y="8999"/>
                </a:moveTo>
                <a:cubicBezTo>
                  <a:pt x="20479" y="8635"/>
                  <a:pt x="20726" y="8177"/>
                  <a:pt x="20889" y="7661"/>
                </a:cubicBezTo>
              </a:path>
              <a:path w="21600" h="21600" fill="none" extrusionOk="0">
                <a:moveTo>
                  <a:pt x="19186" y="3344"/>
                </a:moveTo>
                <a:cubicBezTo>
                  <a:pt x="19186" y="3328"/>
                  <a:pt x="19187" y="3313"/>
                  <a:pt x="19187" y="3297"/>
                </a:cubicBezTo>
                <a:cubicBezTo>
                  <a:pt x="19187" y="3101"/>
                  <a:pt x="19174" y="2905"/>
                  <a:pt x="19148" y="2712"/>
                </a:cubicBezTo>
              </a:path>
              <a:path w="21600" h="21600" fill="none" extrusionOk="0">
                <a:moveTo>
                  <a:pt x="14905" y="1165"/>
                </a:moveTo>
                <a:cubicBezTo>
                  <a:pt x="14754" y="1408"/>
                  <a:pt x="14629" y="1679"/>
                  <a:pt x="14535" y="1971"/>
                </a:cubicBezTo>
              </a:path>
              <a:path w="21600" h="21600" fill="none" extrusionOk="0">
                <a:moveTo>
                  <a:pt x="11221" y="1645"/>
                </a:moveTo>
                <a:cubicBezTo>
                  <a:pt x="11140" y="1866"/>
                  <a:pt x="11080" y="2099"/>
                  <a:pt x="11041" y="2340"/>
                </a:cubicBezTo>
              </a:path>
              <a:path w="21600" h="21600" fill="none" extrusionOk="0">
                <a:moveTo>
                  <a:pt x="7645" y="3276"/>
                </a:moveTo>
                <a:cubicBezTo>
                  <a:pt x="7449" y="3016"/>
                  <a:pt x="7231" y="2790"/>
                  <a:pt x="6995" y="2602"/>
                </a:cubicBezTo>
              </a:path>
              <a:path w="21600" h="21600" fill="none" extrusionOk="0">
                <a:moveTo>
                  <a:pt x="1942" y="7186"/>
                </a:moveTo>
                <a:cubicBezTo>
                  <a:pt x="1966" y="7426"/>
                  <a:pt x="2004" y="7663"/>
                  <a:pt x="2056" y="7895"/>
                </a:cubicBezTo>
              </a:path>
            </a:pathLst>
          </a:custGeom>
          <a:solidFill>
            <a:srgbClr val="D3FFD3"/>
          </a:solidFill>
          <a:ln w="9525">
            <a:solidFill>
              <a:srgbClr val="66FFCC"/>
            </a:solidFill>
            <a:miter lim="800000"/>
            <a:headEnd/>
            <a:tailEnd/>
          </a:ln>
          <a:effectLst/>
        </p:spPr>
        <p:txBody>
          <a:bodyPr rot="10800000"/>
          <a:lstStyle/>
          <a:p>
            <a:endParaRPr lang="ru-RU"/>
          </a:p>
        </p:txBody>
      </p:sp>
      <p:sp>
        <p:nvSpPr>
          <p:cNvPr id="445487" name="Rectangle 47"/>
          <p:cNvSpPr>
            <a:spLocks noChangeArrowheads="1"/>
          </p:cNvSpPr>
          <p:nvPr/>
        </p:nvSpPr>
        <p:spPr bwMode="auto">
          <a:xfrm>
            <a:off x="4140200" y="0"/>
            <a:ext cx="3924300" cy="2303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ru-RU" sz="2800" b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Для свистящих</a:t>
            </a:r>
            <a:br>
              <a:rPr lang="ru-RU" sz="2800" b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800" b="1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«Почистим нижние зубы», «Подметём крылечко», «Загоним мяч в ворота», «Подуем на язычок»,«Сделаем </a:t>
            </a:r>
            <a:br>
              <a:rPr lang="ru-RU" sz="1800" b="1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800" b="1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трубочку  языком», «Горка»</a:t>
            </a:r>
            <a:endParaRPr lang="ru-RU" sz="540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45488" name="Rectangle 48"/>
          <p:cNvSpPr>
            <a:spLocks noChangeArrowheads="1"/>
          </p:cNvSpPr>
          <p:nvPr/>
        </p:nvSpPr>
        <p:spPr bwMode="auto">
          <a:xfrm>
            <a:off x="0" y="188913"/>
            <a:ext cx="3168650" cy="2089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>
              <a:defRPr/>
            </a:pPr>
            <a:r>
              <a:rPr lang="ru-RU" sz="2800" b="1">
                <a:solidFill>
                  <a:srgbClr val="FF0066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Основной</a:t>
            </a:r>
            <a:br>
              <a:rPr lang="ru-RU" sz="2800" b="1">
                <a:solidFill>
                  <a:srgbClr val="FF0066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r>
              <a:rPr lang="ru-RU" sz="1800" b="1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«Улыбка», «Трубочка» «Иголочка», «Лопаточка» «Непослушный язычок»</a:t>
            </a:r>
            <a:br>
              <a:rPr lang="ru-RU" sz="1800" b="1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r>
              <a:rPr lang="ru-RU" sz="1800" b="1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«Качели», «Часики» </a:t>
            </a:r>
            <a:endParaRPr lang="ru-RU" sz="2800" b="1">
              <a:solidFill>
                <a:schemeClr val="tx2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445489" name="Rectangle 49"/>
          <p:cNvSpPr>
            <a:spLocks noChangeArrowheads="1"/>
          </p:cNvSpPr>
          <p:nvPr/>
        </p:nvSpPr>
        <p:spPr bwMode="auto">
          <a:xfrm>
            <a:off x="5724525" y="2492375"/>
            <a:ext cx="3203575" cy="1512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ru-RU" sz="2800" b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Для шипящих</a:t>
            </a:r>
            <a:br>
              <a:rPr lang="ru-RU" sz="2800" b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600" b="1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«Почистим верхние зубки», «Вкусное варенье» «Чашечка», «Фокус» «Не разбей чашечку»</a:t>
            </a:r>
            <a:br>
              <a:rPr lang="ru-RU" sz="1600" b="1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600" b="1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«Приклеить чашечку»</a:t>
            </a:r>
          </a:p>
        </p:txBody>
      </p:sp>
      <p:sp>
        <p:nvSpPr>
          <p:cNvPr id="445490" name="Rectangle 50"/>
          <p:cNvSpPr>
            <a:spLocks noChangeArrowheads="1"/>
          </p:cNvSpPr>
          <p:nvPr/>
        </p:nvSpPr>
        <p:spPr bwMode="auto">
          <a:xfrm>
            <a:off x="395288" y="5229225"/>
            <a:ext cx="2736850" cy="14398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>
              <a:defRPr/>
            </a:pPr>
            <a:endParaRPr lang="ru-RU" sz="2400"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45491" name="Rectangle 51"/>
          <p:cNvSpPr>
            <a:spLocks noChangeArrowheads="1"/>
          </p:cNvSpPr>
          <p:nvPr/>
        </p:nvSpPr>
        <p:spPr bwMode="auto">
          <a:xfrm>
            <a:off x="0" y="4005263"/>
            <a:ext cx="3744913" cy="2160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ru-RU" sz="2400" b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b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Для звуков Л, ЛЬ</a:t>
            </a:r>
            <a:br>
              <a:rPr lang="ru-RU" sz="2400" b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800" b="1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«Почистим нижние зубы», «Подметём крылечко», «Загоним мяч в ворота», «Подуем на язычок»,«Парус», «Пароход», «Индюк» «Поймай мышку»</a:t>
            </a:r>
          </a:p>
        </p:txBody>
      </p:sp>
      <p:sp>
        <p:nvSpPr>
          <p:cNvPr id="445492" name="Rectangle 52"/>
          <p:cNvSpPr>
            <a:spLocks noChangeArrowheads="1"/>
          </p:cNvSpPr>
          <p:nvPr/>
        </p:nvSpPr>
        <p:spPr bwMode="auto">
          <a:xfrm>
            <a:off x="4067175" y="4652963"/>
            <a:ext cx="3529013" cy="172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ru-RU" sz="2800" b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b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b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b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b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Для звуков Р, РЬ</a:t>
            </a:r>
            <a:br>
              <a:rPr lang="ru-RU" sz="2800" b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800" b="1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«Почистим верхние зубы», «Маляр» «Лошадка», «Кучер» «Кошка лакает молоко»,«Грибок», «Гармошка», «Индюк»</a:t>
            </a:r>
            <a:br>
              <a:rPr lang="ru-RU" sz="1800" b="1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800" b="1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«Барабанщики»</a:t>
            </a:r>
            <a:br>
              <a:rPr lang="ru-RU" sz="1800" b="1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540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54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4454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454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4454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1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54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4454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4454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4454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17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54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4454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4454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4454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23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54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4454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4454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4454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29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54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4454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4454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2000"/>
                                        <p:tgtEl>
                                          <p:spTgt spid="4454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 nodeType="afterGroup">
                            <p:stCondLst>
                              <p:cond delay="10000"/>
                            </p:stCondLst>
                            <p:childTnLst>
                              <p:par>
                                <p:cTn id="3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54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4454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000" fill="hold"/>
                                        <p:tgtEl>
                                          <p:spTgt spid="4454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2000"/>
                                        <p:tgtEl>
                                          <p:spTgt spid="4454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 nodeType="afterGroup">
                            <p:stCondLst>
                              <p:cond delay="12000"/>
                            </p:stCondLst>
                            <p:childTnLst>
                              <p:par>
                                <p:cTn id="41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54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4454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4454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4454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55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46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54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4454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4454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4454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 nodeType="afterGroup">
                            <p:stCondLst>
                              <p:cond delay="13000"/>
                            </p:stCondLst>
                            <p:childTnLst>
                              <p:par>
                                <p:cTn id="52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54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2000" fill="hold"/>
                                        <p:tgtEl>
                                          <p:spTgt spid="4454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2000" fill="hold"/>
                                        <p:tgtEl>
                                          <p:spTgt spid="4454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2000"/>
                                        <p:tgtEl>
                                          <p:spTgt spid="4454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54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4454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4454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4454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 nodeType="afterGroup">
                            <p:stCondLst>
                              <p:cond delay="15000"/>
                            </p:stCondLst>
                            <p:childTnLst>
                              <p:par>
                                <p:cTn id="63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5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2000" fill="hold"/>
                                        <p:tgtEl>
                                          <p:spTgt spid="4454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2000" fill="hold"/>
                                        <p:tgtEl>
                                          <p:spTgt spid="4454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2000"/>
                                        <p:tgtEl>
                                          <p:spTgt spid="4454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 nodeType="afterGroup">
                            <p:stCondLst>
                              <p:cond delay="17000"/>
                            </p:stCondLst>
                            <p:childTnLst>
                              <p:par>
                                <p:cTn id="69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54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4454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4454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1000"/>
                                        <p:tgtEl>
                                          <p:spTgt spid="4454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5477" grpId="0" animBg="1"/>
      <p:bldP spid="445479" grpId="0" animBg="1"/>
      <p:bldP spid="445480" grpId="0" animBg="1"/>
      <p:bldP spid="445481" grpId="0" animBg="1"/>
      <p:bldP spid="445482" grpId="0" animBg="1"/>
      <p:bldP spid="445483" grpId="0" animBg="1"/>
      <p:bldP spid="445487" grpId="0"/>
      <p:bldP spid="445488" grpId="0"/>
      <p:bldP spid="445489" grpId="0"/>
      <p:bldP spid="445490" grpId="0"/>
      <p:bldP spid="445491" grpId="0"/>
      <p:bldP spid="44549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66947" name="Group 3"/>
          <p:cNvGraphicFramePr>
            <a:graphicFrameLocks noGrp="1"/>
          </p:cNvGraphicFramePr>
          <p:nvPr/>
        </p:nvGraphicFramePr>
        <p:xfrm>
          <a:off x="2286000" y="4419600"/>
          <a:ext cx="533400" cy="701675"/>
        </p:xfrm>
        <a:graphic>
          <a:graphicData uri="http://schemas.openxmlformats.org/drawingml/2006/table">
            <a:tbl>
              <a:tblPr/>
              <a:tblGrid>
                <a:gridCol w="533400"/>
              </a:tblGrid>
              <a:tr h="7016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0" lang="ru-RU" sz="4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</a:endParaRPr>
                    </a:p>
                  </a:txBody>
                  <a:tcPr marT="45761" marB="45761" horzOverflow="overflow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467023" name="Rectangle 79"/>
          <p:cNvSpPr>
            <a:spLocks noGrp="1" noChangeArrowheads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Артикуляционная гимнастика в стихах и картинках</a:t>
            </a:r>
          </a:p>
        </p:txBody>
      </p:sp>
      <p:pic>
        <p:nvPicPr>
          <p:cNvPr id="8197" name="Picture 66" descr="Изображение 001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6259" t="4457" r="56529" b="61887"/>
          <a:stretch>
            <a:fillRect/>
          </a:stretch>
        </p:blipFill>
        <p:spPr>
          <a:xfrm>
            <a:off x="323528" y="1314721"/>
            <a:ext cx="2088604" cy="2876007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8206" name="Picture 78" descr="Изображение 002"/>
          <p:cNvPicPr>
            <a:picLocks noGrp="1" noChangeAspect="1" noChangeArrowheads="1"/>
          </p:cNvPicPr>
          <p:nvPr>
            <p:ph sz="quarter" idx="2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49756" b="57358"/>
          <a:stretch/>
        </p:blipFill>
        <p:spPr>
          <a:xfrm>
            <a:off x="6588224" y="3915697"/>
            <a:ext cx="2125322" cy="2552502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466957" name="Rectangle 13"/>
          <p:cNvSpPr>
            <a:spLocks noChangeArrowheads="1"/>
          </p:cNvSpPr>
          <p:nvPr/>
        </p:nvSpPr>
        <p:spPr bwMode="auto">
          <a:xfrm>
            <a:off x="2987675" y="1844675"/>
            <a:ext cx="4167188" cy="18161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ru-RU" altLang="ru-RU" sz="2800" b="1"/>
          </a:p>
        </p:txBody>
      </p:sp>
      <p:sp>
        <p:nvSpPr>
          <p:cNvPr id="466958" name="Rectangle 14"/>
          <p:cNvSpPr>
            <a:spLocks noChangeArrowheads="1"/>
          </p:cNvSpPr>
          <p:nvPr/>
        </p:nvSpPr>
        <p:spPr bwMode="auto">
          <a:xfrm>
            <a:off x="2195513" y="4652963"/>
            <a:ext cx="4176712" cy="180022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ru-RU" altLang="ru-RU" sz="2800" b="1"/>
          </a:p>
        </p:txBody>
      </p:sp>
      <p:graphicFrame>
        <p:nvGraphicFramePr>
          <p:cNvPr id="467034" name="Group 90"/>
          <p:cNvGraphicFramePr>
            <a:graphicFrameLocks noGrp="1"/>
          </p:cNvGraphicFramePr>
          <p:nvPr/>
        </p:nvGraphicFramePr>
        <p:xfrm>
          <a:off x="3059113" y="2060575"/>
          <a:ext cx="4105275" cy="1859264"/>
        </p:xfrm>
        <a:graphic>
          <a:graphicData uri="http://schemas.openxmlformats.org/drawingml/2006/table">
            <a:tbl>
              <a:tblPr/>
              <a:tblGrid>
                <a:gridCol w="4105275"/>
              </a:tblGrid>
              <a:tr h="18589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Как понравится лягушкам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Тянем губы прямо к ушкам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Потяну и перестану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 не сколько не устану.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0" lang="ru-RU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12" marB="45712" horzOverflow="overflow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467032" name="Group 88"/>
          <p:cNvGraphicFramePr>
            <a:graphicFrameLocks noGrp="1"/>
          </p:cNvGraphicFramePr>
          <p:nvPr/>
        </p:nvGraphicFramePr>
        <p:xfrm>
          <a:off x="2411413" y="4797425"/>
          <a:ext cx="3816350" cy="1493838"/>
        </p:xfrm>
        <a:graphic>
          <a:graphicData uri="http://schemas.openxmlformats.org/drawingml/2006/table">
            <a:tbl>
              <a:tblPr/>
              <a:tblGrid>
                <a:gridCol w="3816350"/>
              </a:tblGrid>
              <a:tr h="14938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Подражаю я слону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Губы хоботом тяну.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 теперь их отпускаю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 на место возвращаю.</a:t>
                      </a:r>
                    </a:p>
                  </a:txBody>
                  <a:tcPr marT="45730" marB="45730" horzOverflow="overflow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69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4669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4669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0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7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1000"/>
                                        <p:tgtEl>
                                          <p:spTgt spid="4670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4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69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4669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4669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9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7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1" dur="1000"/>
                                        <p:tgtEl>
                                          <p:spTgt spid="4670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6957" grpId="0" animBg="1"/>
      <p:bldP spid="46695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74114" name="Group 2"/>
          <p:cNvGraphicFramePr>
            <a:graphicFrameLocks noGrp="1"/>
          </p:cNvGraphicFramePr>
          <p:nvPr/>
        </p:nvGraphicFramePr>
        <p:xfrm>
          <a:off x="2286000" y="4419600"/>
          <a:ext cx="533400" cy="701675"/>
        </p:xfrm>
        <a:graphic>
          <a:graphicData uri="http://schemas.openxmlformats.org/drawingml/2006/table">
            <a:tbl>
              <a:tblPr/>
              <a:tblGrid>
                <a:gridCol w="533400"/>
              </a:tblGrid>
              <a:tr h="7016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0" lang="ru-RU" sz="4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</a:endParaRPr>
                    </a:p>
                  </a:txBody>
                  <a:tcPr marT="45761" marB="45761" horzOverflow="overflow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474122" name="Rectangle 10"/>
          <p:cNvSpPr>
            <a:spLocks noChangeArrowheads="1"/>
          </p:cNvSpPr>
          <p:nvPr/>
        </p:nvSpPr>
        <p:spPr bwMode="auto">
          <a:xfrm>
            <a:off x="1042988" y="2708275"/>
            <a:ext cx="4167187" cy="18161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ru-RU" altLang="ru-RU" sz="2800" b="1"/>
          </a:p>
        </p:txBody>
      </p:sp>
      <p:sp>
        <p:nvSpPr>
          <p:cNvPr id="474123" name="Rectangle 11"/>
          <p:cNvSpPr>
            <a:spLocks noChangeArrowheads="1"/>
          </p:cNvSpPr>
          <p:nvPr/>
        </p:nvSpPr>
        <p:spPr bwMode="auto">
          <a:xfrm>
            <a:off x="3348038" y="4941888"/>
            <a:ext cx="4176712" cy="17272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ru-RU" altLang="ru-RU" sz="2800" b="1"/>
          </a:p>
        </p:txBody>
      </p:sp>
      <p:graphicFrame>
        <p:nvGraphicFramePr>
          <p:cNvPr id="474124" name="Group 12"/>
          <p:cNvGraphicFramePr>
            <a:graphicFrameLocks noGrp="1"/>
          </p:cNvGraphicFramePr>
          <p:nvPr/>
        </p:nvGraphicFramePr>
        <p:xfrm>
          <a:off x="4284663" y="476250"/>
          <a:ext cx="4105275" cy="1859264"/>
        </p:xfrm>
        <a:graphic>
          <a:graphicData uri="http://schemas.openxmlformats.org/drawingml/2006/table">
            <a:tbl>
              <a:tblPr/>
              <a:tblGrid>
                <a:gridCol w="4105275"/>
              </a:tblGrid>
              <a:tr h="18589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Как понравится лягушкам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Тянем губы прямо к ушкам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Потяну и перестану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И не сколько не устану.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0" lang="ru-RU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</a:endParaRPr>
                    </a:p>
                  </a:txBody>
                  <a:tcPr marT="45712" marB="45712" horzOverflow="overflow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474177" name="Group 65"/>
          <p:cNvGraphicFramePr>
            <a:graphicFrameLocks noGrp="1"/>
          </p:cNvGraphicFramePr>
          <p:nvPr/>
        </p:nvGraphicFramePr>
        <p:xfrm>
          <a:off x="3563938" y="5013325"/>
          <a:ext cx="3816350" cy="1493838"/>
        </p:xfrm>
        <a:graphic>
          <a:graphicData uri="http://schemas.openxmlformats.org/drawingml/2006/table">
            <a:tbl>
              <a:tblPr/>
              <a:tblGrid>
                <a:gridCol w="3816350"/>
              </a:tblGrid>
              <a:tr h="14938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Эх раз, ещё раз,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Мы качаемся сейчас.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Вверх-вниз мы летим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Тормозить мы не хотим.</a:t>
                      </a:r>
                    </a:p>
                  </a:txBody>
                  <a:tcPr marT="45730" marB="45730" horzOverflow="overflow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474136" name="Group 24"/>
          <p:cNvGraphicFramePr>
            <a:graphicFrameLocks noGrp="1"/>
          </p:cNvGraphicFramePr>
          <p:nvPr/>
        </p:nvGraphicFramePr>
        <p:xfrm>
          <a:off x="3886200" y="3810000"/>
          <a:ext cx="1447800" cy="701675"/>
        </p:xfrm>
        <a:graphic>
          <a:graphicData uri="http://schemas.openxmlformats.org/drawingml/2006/table">
            <a:tbl>
              <a:tblPr/>
              <a:tblGrid>
                <a:gridCol w="1447800"/>
              </a:tblGrid>
              <a:tr h="7016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0" lang="ru-RU" sz="4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</a:endParaRPr>
                    </a:p>
                  </a:txBody>
                  <a:tcPr marT="45761" marB="45761" horzOverflow="overflow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pic>
        <p:nvPicPr>
          <p:cNvPr id="13324" name="Picture 34" descr="Изображение 001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/>
          <a:srcRect l="6259" t="4457" r="56529" b="61887"/>
          <a:stretch>
            <a:fillRect/>
          </a:stretch>
        </p:blipFill>
        <p:spPr>
          <a:xfrm>
            <a:off x="323850" y="260350"/>
            <a:ext cx="1587500" cy="2185988"/>
          </a:xfrm>
          <a:noFill/>
        </p:spPr>
      </p:pic>
      <p:pic>
        <p:nvPicPr>
          <p:cNvPr id="13325" name="Picture 33" descr="Изображение 003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/>
          <a:srcRect/>
          <a:stretch>
            <a:fillRect/>
          </a:stretch>
        </p:blipFill>
        <p:spPr>
          <a:xfrm>
            <a:off x="5873750" y="1600200"/>
            <a:ext cx="1587500" cy="2185988"/>
          </a:xfrm>
        </p:spPr>
      </p:pic>
      <p:pic>
        <p:nvPicPr>
          <p:cNvPr id="13326" name="Picture 30" descr="Изображение 002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4"/>
          <a:srcRect l="3937" t="2119" r="56033" b="58879"/>
          <a:stretch>
            <a:fillRect/>
          </a:stretch>
        </p:blipFill>
        <p:spPr>
          <a:xfrm>
            <a:off x="2051050" y="260350"/>
            <a:ext cx="1728788" cy="2187575"/>
          </a:xfrm>
          <a:noFill/>
        </p:spPr>
      </p:pic>
      <p:graphicFrame>
        <p:nvGraphicFramePr>
          <p:cNvPr id="474150" name="Group 38"/>
          <p:cNvGraphicFramePr>
            <a:graphicFrameLocks noGrp="1"/>
          </p:cNvGraphicFramePr>
          <p:nvPr>
            <p:ph sz="quarter" idx="4"/>
          </p:nvPr>
        </p:nvGraphicFramePr>
        <p:xfrm>
          <a:off x="4211638" y="549275"/>
          <a:ext cx="4038600" cy="1800225"/>
        </p:xfrm>
        <a:graphic>
          <a:graphicData uri="http://schemas.openxmlformats.org/drawingml/2006/table">
            <a:tbl>
              <a:tblPr/>
              <a:tblGrid>
                <a:gridCol w="4038600"/>
              </a:tblGrid>
              <a:tr h="18002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Свои губы прямо к ушкам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Растяну я как лягушка.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А теперь слоненок я,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Хоботок есть у меня.</a:t>
                      </a:r>
                    </a:p>
                  </a:txBody>
                  <a:tcPr horzOverflow="overflow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474149" name="Rectangle 37"/>
          <p:cNvSpPr>
            <a:spLocks noChangeArrowheads="1"/>
          </p:cNvSpPr>
          <p:nvPr/>
        </p:nvSpPr>
        <p:spPr bwMode="auto">
          <a:xfrm>
            <a:off x="4211638" y="549275"/>
            <a:ext cx="4167187" cy="18161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ru-RU" altLang="ru-RU" sz="2800" b="1"/>
          </a:p>
        </p:txBody>
      </p:sp>
      <p:graphicFrame>
        <p:nvGraphicFramePr>
          <p:cNvPr id="474171" name="Group 59"/>
          <p:cNvGraphicFramePr>
            <a:graphicFrameLocks noGrp="1"/>
          </p:cNvGraphicFramePr>
          <p:nvPr/>
        </p:nvGraphicFramePr>
        <p:xfrm>
          <a:off x="1042988" y="2852738"/>
          <a:ext cx="4105275" cy="1493837"/>
        </p:xfrm>
        <a:graphic>
          <a:graphicData uri="http://schemas.openxmlformats.org/drawingml/2006/table">
            <a:tbl>
              <a:tblPr/>
              <a:tblGrid>
                <a:gridCol w="4105275"/>
              </a:tblGrid>
              <a:tr h="149383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Мой весёлый язычок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Словно маятник часов.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Вправо-влево, вправо-влево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Он всегда ходить готов.</a:t>
                      </a:r>
                    </a:p>
                  </a:txBody>
                  <a:tcPr marT="45730" marB="45730" horzOverflow="overflow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pic>
        <p:nvPicPr>
          <p:cNvPr id="13332" name="Picture 66" descr="Изображение 004"/>
          <p:cNvPicPr>
            <a:picLocks noChangeAspect="1" noChangeArrowheads="1"/>
          </p:cNvPicPr>
          <p:nvPr/>
        </p:nvPicPr>
        <p:blipFill>
          <a:blip r:embed="rId5"/>
          <a:srcRect l="3929" t="1033" r="54697" b="58647"/>
          <a:stretch>
            <a:fillRect/>
          </a:stretch>
        </p:blipFill>
        <p:spPr bwMode="auto">
          <a:xfrm>
            <a:off x="1187450" y="4652963"/>
            <a:ext cx="1785938" cy="2205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4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74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74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4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474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4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741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741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9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4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1" dur="500"/>
                                        <p:tgtEl>
                                          <p:spTgt spid="4741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3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4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5" dur="500"/>
                                        <p:tgtEl>
                                          <p:spTgt spid="474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27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4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4741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4741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32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4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4" dur="500"/>
                                        <p:tgtEl>
                                          <p:spTgt spid="474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36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4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8" dur="500"/>
                                        <p:tgtEl>
                                          <p:spTgt spid="474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4122" grpId="0" animBg="1" autoUpdateAnimBg="0"/>
      <p:bldP spid="474123" grpId="0" animBg="1" autoUpdateAnimBg="0"/>
      <p:bldP spid="474149" grpId="0" animBg="1" autoUpdateAnimBg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77186" name="Group 2"/>
          <p:cNvGraphicFramePr>
            <a:graphicFrameLocks noGrp="1"/>
          </p:cNvGraphicFramePr>
          <p:nvPr/>
        </p:nvGraphicFramePr>
        <p:xfrm>
          <a:off x="2286000" y="4419600"/>
          <a:ext cx="533400" cy="701675"/>
        </p:xfrm>
        <a:graphic>
          <a:graphicData uri="http://schemas.openxmlformats.org/drawingml/2006/table">
            <a:tbl>
              <a:tblPr/>
              <a:tblGrid>
                <a:gridCol w="533400"/>
              </a:tblGrid>
              <a:tr h="7016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0" lang="ru-RU" sz="4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</a:endParaRPr>
                    </a:p>
                  </a:txBody>
                  <a:tcPr marT="45761" marB="45761" horzOverflow="overflow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477192" name="Rectangle 8"/>
          <p:cNvSpPr>
            <a:spLocks noChangeArrowheads="1"/>
          </p:cNvSpPr>
          <p:nvPr/>
        </p:nvSpPr>
        <p:spPr bwMode="auto">
          <a:xfrm>
            <a:off x="1042988" y="2708275"/>
            <a:ext cx="4167187" cy="18161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ru-RU" altLang="ru-RU" sz="2800" b="1"/>
          </a:p>
        </p:txBody>
      </p:sp>
      <p:sp>
        <p:nvSpPr>
          <p:cNvPr id="477193" name="Rectangle 9"/>
          <p:cNvSpPr>
            <a:spLocks noChangeArrowheads="1"/>
          </p:cNvSpPr>
          <p:nvPr/>
        </p:nvSpPr>
        <p:spPr bwMode="auto">
          <a:xfrm>
            <a:off x="3348038" y="4941888"/>
            <a:ext cx="4537075" cy="17272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ru-RU" altLang="ru-RU" sz="2800" b="1"/>
          </a:p>
        </p:txBody>
      </p:sp>
      <p:graphicFrame>
        <p:nvGraphicFramePr>
          <p:cNvPr id="477256" name="Group 72"/>
          <p:cNvGraphicFramePr>
            <a:graphicFrameLocks noGrp="1"/>
          </p:cNvGraphicFramePr>
          <p:nvPr/>
        </p:nvGraphicFramePr>
        <p:xfrm>
          <a:off x="3563938" y="5013325"/>
          <a:ext cx="4608512" cy="1493838"/>
        </p:xfrm>
        <a:graphic>
          <a:graphicData uri="http://schemas.openxmlformats.org/drawingml/2006/table">
            <a:tbl>
              <a:tblPr/>
              <a:tblGrid>
                <a:gridCol w="4608512"/>
              </a:tblGrid>
              <a:tr h="14938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Язычок наш утром встал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Чистить зубы побежал.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Вправо-влево, вправо-влево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Чистим зубы мы умело.</a:t>
                      </a:r>
                    </a:p>
                  </a:txBody>
                  <a:tcPr marT="45730" marB="45730" horzOverflow="overflow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477206" name="Group 22"/>
          <p:cNvGraphicFramePr>
            <a:graphicFrameLocks noGrp="1"/>
          </p:cNvGraphicFramePr>
          <p:nvPr/>
        </p:nvGraphicFramePr>
        <p:xfrm>
          <a:off x="3886200" y="3810000"/>
          <a:ext cx="1447800" cy="701675"/>
        </p:xfrm>
        <a:graphic>
          <a:graphicData uri="http://schemas.openxmlformats.org/drawingml/2006/table">
            <a:tbl>
              <a:tblPr/>
              <a:tblGrid>
                <a:gridCol w="1447800"/>
              </a:tblGrid>
              <a:tr h="7016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0" lang="ru-RU" sz="4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</a:endParaRPr>
                    </a:p>
                  </a:txBody>
                  <a:tcPr marT="45761" marB="45761" horzOverflow="overflow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477215" name="Rectangle 31"/>
          <p:cNvSpPr>
            <a:spLocks noChangeArrowheads="1"/>
          </p:cNvSpPr>
          <p:nvPr/>
        </p:nvSpPr>
        <p:spPr bwMode="auto">
          <a:xfrm>
            <a:off x="3419475" y="476250"/>
            <a:ext cx="4167188" cy="18161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ru-RU" altLang="ru-RU" sz="2800" b="1"/>
          </a:p>
        </p:txBody>
      </p:sp>
      <p:pic>
        <p:nvPicPr>
          <p:cNvPr id="14347" name="Picture 46" descr="Изображение 006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/>
          <a:srcRect l="4121" t="4735" r="56152" b="60193"/>
          <a:stretch>
            <a:fillRect/>
          </a:stretch>
        </p:blipFill>
        <p:spPr>
          <a:xfrm>
            <a:off x="1187450" y="188913"/>
            <a:ext cx="1871663" cy="2374900"/>
          </a:xfrm>
          <a:noFill/>
        </p:spPr>
      </p:pic>
      <p:pic>
        <p:nvPicPr>
          <p:cNvPr id="14348" name="Picture 61" descr="Изображение 007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/>
          <a:srcRect/>
          <a:stretch>
            <a:fillRect/>
          </a:stretch>
        </p:blipFill>
        <p:spPr>
          <a:xfrm>
            <a:off x="5873750" y="1600200"/>
            <a:ext cx="1587500" cy="2185988"/>
          </a:xfrm>
          <a:noFill/>
        </p:spPr>
      </p:pic>
      <p:pic>
        <p:nvPicPr>
          <p:cNvPr id="14349" name="Picture 62" descr="Изображение 025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4"/>
          <a:srcRect l="27711" t="48874" r="36205" b="13081"/>
          <a:stretch>
            <a:fillRect/>
          </a:stretch>
        </p:blipFill>
        <p:spPr>
          <a:xfrm>
            <a:off x="1258888" y="4670425"/>
            <a:ext cx="1728787" cy="2187575"/>
          </a:xfrm>
          <a:noFill/>
        </p:spPr>
      </p:pic>
      <p:graphicFrame>
        <p:nvGraphicFramePr>
          <p:cNvPr id="477216" name="Group 32"/>
          <p:cNvGraphicFramePr>
            <a:graphicFrameLocks noGrp="1"/>
          </p:cNvGraphicFramePr>
          <p:nvPr>
            <p:ph sz="quarter" idx="4"/>
          </p:nvPr>
        </p:nvGraphicFramePr>
        <p:xfrm>
          <a:off x="3779838" y="549275"/>
          <a:ext cx="3671887" cy="1800225"/>
        </p:xfrm>
        <a:graphic>
          <a:graphicData uri="http://schemas.openxmlformats.org/drawingml/2006/table">
            <a:tbl>
              <a:tblPr/>
              <a:tblGrid>
                <a:gridCol w="3671887"/>
              </a:tblGrid>
              <a:tr h="18002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Мы сегодня ели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Вкусное варенье.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А теперь по кругу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Мы оближем губы.</a:t>
                      </a:r>
                    </a:p>
                  </a:txBody>
                  <a:tcPr horzOverflow="overflow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477237" name="Group 53"/>
          <p:cNvGraphicFramePr>
            <a:graphicFrameLocks noGrp="1"/>
          </p:cNvGraphicFramePr>
          <p:nvPr/>
        </p:nvGraphicFramePr>
        <p:xfrm>
          <a:off x="1258888" y="2852738"/>
          <a:ext cx="3816350" cy="1493837"/>
        </p:xfrm>
        <a:graphic>
          <a:graphicData uri="http://schemas.openxmlformats.org/drawingml/2006/table">
            <a:tbl>
              <a:tblPr/>
              <a:tblGrid>
                <a:gridCol w="3816350"/>
              </a:tblGrid>
              <a:tr h="149383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Крепче чашечку держи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Язычок не урони.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Мы чаёк горячий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Будем пить на даче.</a:t>
                      </a:r>
                    </a:p>
                  </a:txBody>
                  <a:tcPr marT="45730" marB="45730" horzOverflow="overflow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7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771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771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7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771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771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5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72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4772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9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7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1" dur="500"/>
                                        <p:tgtEl>
                                          <p:spTgt spid="4772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3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72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772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772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28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72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0" dur="500"/>
                                        <p:tgtEl>
                                          <p:spTgt spid="4772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32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72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4" dur="500"/>
                                        <p:tgtEl>
                                          <p:spTgt spid="4772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7192" grpId="0" animBg="1" autoUpdateAnimBg="0"/>
      <p:bldP spid="477193" grpId="0" animBg="1" autoUpdateAnimBg="0"/>
      <p:bldP spid="477215" grpId="0" animBg="1" autoUpdateAnimBg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78210" name="Group 2"/>
          <p:cNvGraphicFramePr>
            <a:graphicFrameLocks noGrp="1"/>
          </p:cNvGraphicFramePr>
          <p:nvPr/>
        </p:nvGraphicFramePr>
        <p:xfrm>
          <a:off x="2286000" y="4419600"/>
          <a:ext cx="533400" cy="701675"/>
        </p:xfrm>
        <a:graphic>
          <a:graphicData uri="http://schemas.openxmlformats.org/drawingml/2006/table">
            <a:tbl>
              <a:tblPr/>
              <a:tblGrid>
                <a:gridCol w="533400"/>
              </a:tblGrid>
              <a:tr h="7016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0" lang="ru-RU" sz="4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</a:endParaRPr>
                    </a:p>
                  </a:txBody>
                  <a:tcPr marT="45761" marB="45761" horzOverflow="overflow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478216" name="Rectangle 8"/>
          <p:cNvSpPr>
            <a:spLocks noChangeArrowheads="1"/>
          </p:cNvSpPr>
          <p:nvPr/>
        </p:nvSpPr>
        <p:spPr bwMode="auto">
          <a:xfrm>
            <a:off x="1042988" y="2708275"/>
            <a:ext cx="4167187" cy="18161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ru-RU" altLang="ru-RU" sz="2800" b="1"/>
          </a:p>
        </p:txBody>
      </p:sp>
      <p:sp>
        <p:nvSpPr>
          <p:cNvPr id="478217" name="Rectangle 9"/>
          <p:cNvSpPr>
            <a:spLocks noChangeArrowheads="1"/>
          </p:cNvSpPr>
          <p:nvPr/>
        </p:nvSpPr>
        <p:spPr bwMode="auto">
          <a:xfrm>
            <a:off x="3348038" y="4941888"/>
            <a:ext cx="4176712" cy="17272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ru-RU" altLang="ru-RU" sz="2800" b="1"/>
          </a:p>
        </p:txBody>
      </p:sp>
      <p:graphicFrame>
        <p:nvGraphicFramePr>
          <p:cNvPr id="478272" name="Group 64"/>
          <p:cNvGraphicFramePr>
            <a:graphicFrameLocks noGrp="1"/>
          </p:cNvGraphicFramePr>
          <p:nvPr/>
        </p:nvGraphicFramePr>
        <p:xfrm>
          <a:off x="3563938" y="5013325"/>
          <a:ext cx="3816350" cy="1858963"/>
        </p:xfrm>
        <a:graphic>
          <a:graphicData uri="http://schemas.openxmlformats.org/drawingml/2006/table">
            <a:tbl>
              <a:tblPr/>
              <a:tblGrid>
                <a:gridCol w="3816350"/>
              </a:tblGrid>
              <a:tr h="18589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Ну-ка, рот пошире, крошки.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Поиграем на гармошке!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Язычок не отпускаем,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Только ротик открываем.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0" lang="ru-RU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</a:endParaRPr>
                    </a:p>
                  </a:txBody>
                  <a:tcPr marT="45712" marB="45712" horzOverflow="overflow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478224" name="Group 16"/>
          <p:cNvGraphicFramePr>
            <a:graphicFrameLocks noGrp="1"/>
          </p:cNvGraphicFramePr>
          <p:nvPr/>
        </p:nvGraphicFramePr>
        <p:xfrm>
          <a:off x="3886200" y="3810000"/>
          <a:ext cx="1447800" cy="701675"/>
        </p:xfrm>
        <a:graphic>
          <a:graphicData uri="http://schemas.openxmlformats.org/drawingml/2006/table">
            <a:tbl>
              <a:tblPr/>
              <a:tblGrid>
                <a:gridCol w="1447800"/>
              </a:tblGrid>
              <a:tr h="7016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0" lang="ru-RU" sz="4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</a:endParaRPr>
                    </a:p>
                  </a:txBody>
                  <a:tcPr marT="45761" marB="45761" horzOverflow="overflow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478230" name="Rectangle 22"/>
          <p:cNvSpPr>
            <a:spLocks noChangeArrowheads="1"/>
          </p:cNvSpPr>
          <p:nvPr/>
        </p:nvSpPr>
        <p:spPr bwMode="auto">
          <a:xfrm>
            <a:off x="3419475" y="476250"/>
            <a:ext cx="4167188" cy="18161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ru-RU" altLang="ru-RU" sz="2800" b="1"/>
          </a:p>
        </p:txBody>
      </p:sp>
      <p:pic>
        <p:nvPicPr>
          <p:cNvPr id="15371" name="Picture 50" descr="Изображение 008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/>
          <a:srcRect l="3809" t="2788" r="54413" b="61809"/>
          <a:stretch>
            <a:fillRect/>
          </a:stretch>
        </p:blipFill>
        <p:spPr>
          <a:xfrm>
            <a:off x="1187450" y="333375"/>
            <a:ext cx="1871663" cy="2185988"/>
          </a:xfrm>
          <a:noFill/>
        </p:spPr>
      </p:pic>
      <p:pic>
        <p:nvPicPr>
          <p:cNvPr id="15372" name="Picture 54" descr="Изображение 010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/>
          <a:srcRect/>
          <a:stretch>
            <a:fillRect/>
          </a:stretch>
        </p:blipFill>
        <p:spPr>
          <a:xfrm>
            <a:off x="5873750" y="1600200"/>
            <a:ext cx="1587500" cy="2185988"/>
          </a:xfrm>
          <a:noFill/>
        </p:spPr>
      </p:pic>
      <p:pic>
        <p:nvPicPr>
          <p:cNvPr id="15373" name="Picture 61" descr="Изображение 018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4"/>
          <a:srcRect l="7623" t="42300" r="76938" b="47488"/>
          <a:stretch>
            <a:fillRect/>
          </a:stretch>
        </p:blipFill>
        <p:spPr>
          <a:xfrm>
            <a:off x="1187450" y="4652963"/>
            <a:ext cx="1800225" cy="2043112"/>
          </a:xfrm>
          <a:noFill/>
        </p:spPr>
      </p:pic>
      <p:graphicFrame>
        <p:nvGraphicFramePr>
          <p:cNvPr id="478233" name="Group 25"/>
          <p:cNvGraphicFramePr>
            <a:graphicFrameLocks noGrp="1"/>
          </p:cNvGraphicFramePr>
          <p:nvPr>
            <p:ph sz="quarter" idx="4"/>
          </p:nvPr>
        </p:nvGraphicFramePr>
        <p:xfrm>
          <a:off x="3779838" y="549275"/>
          <a:ext cx="3671887" cy="1800225"/>
        </p:xfrm>
        <a:graphic>
          <a:graphicData uri="http://schemas.openxmlformats.org/drawingml/2006/table">
            <a:tbl>
              <a:tblPr/>
              <a:tblGrid>
                <a:gridCol w="3671887"/>
              </a:tblGrid>
              <a:tr h="18002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Кошка рыжая гуляла,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Молоко всё поджидала.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Кошка молоко лакала,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Кошка губки облизала.</a:t>
                      </a:r>
                    </a:p>
                  </a:txBody>
                  <a:tcPr horzOverflow="overflow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478278" name="Group 70"/>
          <p:cNvGraphicFramePr>
            <a:graphicFrameLocks noGrp="1"/>
          </p:cNvGraphicFramePr>
          <p:nvPr/>
        </p:nvGraphicFramePr>
        <p:xfrm>
          <a:off x="1258888" y="2852738"/>
          <a:ext cx="3816350" cy="1858962"/>
        </p:xfrm>
        <a:graphic>
          <a:graphicData uri="http://schemas.openxmlformats.org/drawingml/2006/table">
            <a:tbl>
              <a:tblPr/>
              <a:tblGrid>
                <a:gridCol w="3816350"/>
              </a:tblGrid>
              <a:tr h="185896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Скачем, скачем на лошадке,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Очень цокать нам приятно.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Ритм копыта отбивают,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Язычок им помогает.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0" lang="ru-RU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</a:endParaRPr>
                    </a:p>
                  </a:txBody>
                  <a:tcPr marT="45712" marB="45712" horzOverflow="overflow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82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782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782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8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782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782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5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8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4782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9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8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1" dur="500"/>
                                        <p:tgtEl>
                                          <p:spTgt spid="478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3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8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782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782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28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82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0" dur="500"/>
                                        <p:tgtEl>
                                          <p:spTgt spid="4782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32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82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4" dur="500"/>
                                        <p:tgtEl>
                                          <p:spTgt spid="4782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8216" grpId="0" animBg="1" autoUpdateAnimBg="0"/>
      <p:bldP spid="478217" grpId="0" animBg="1" autoUpdateAnimBg="0"/>
      <p:bldP spid="478230" grpId="0" animBg="1" autoUpdateAnimBg="0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1726</TotalTime>
  <Words>532</Words>
  <Application>Microsoft Office PowerPoint</Application>
  <PresentationFormat>Экран (4:3)</PresentationFormat>
  <Paragraphs>146</Paragraphs>
  <Slides>15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20" baseType="lpstr">
      <vt:lpstr>Arial</vt:lpstr>
      <vt:lpstr>Calibri</vt:lpstr>
      <vt:lpstr>Times New Roman</vt:lpstr>
      <vt:lpstr>Wingdings</vt:lpstr>
      <vt:lpstr>Тема Office</vt:lpstr>
      <vt:lpstr>Артикуляционная гимнастика в стихах и картинках</vt:lpstr>
      <vt:lpstr>Слайд 2</vt:lpstr>
      <vt:lpstr>Слайд 3</vt:lpstr>
      <vt:lpstr>Слайд 4</vt:lpstr>
      <vt:lpstr>Слайд 5</vt:lpstr>
      <vt:lpstr>Артикуляционная гимнастика в стихах и картинках</vt:lpstr>
      <vt:lpstr>Слайд 7</vt:lpstr>
      <vt:lpstr>Слайд 8</vt:lpstr>
      <vt:lpstr>Слайд 9</vt:lpstr>
      <vt:lpstr>Гимнастика для язычка на кухне</vt:lpstr>
      <vt:lpstr>Слайд 11</vt:lpstr>
      <vt:lpstr>Слайд 12</vt:lpstr>
      <vt:lpstr>Слайд 13</vt:lpstr>
      <vt:lpstr>Слайд 14</vt:lpstr>
      <vt:lpstr>Спасибо за внимание!</vt:lpstr>
    </vt:vector>
  </TitlesOfParts>
  <Company>G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Актуальность темы:</dc:title>
  <dc:creator>510_2</dc:creator>
  <cp:lastModifiedBy>User</cp:lastModifiedBy>
  <cp:revision>37</cp:revision>
  <dcterms:created xsi:type="dcterms:W3CDTF">2006-05-30T04:20:54Z</dcterms:created>
  <dcterms:modified xsi:type="dcterms:W3CDTF">2021-03-03T09:07:39Z</dcterms:modified>
</cp:coreProperties>
</file>