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79" r:id="rId22"/>
    <p:sldId id="274" r:id="rId23"/>
    <p:sldId id="275" r:id="rId24"/>
    <p:sldId id="276" r:id="rId25"/>
    <p:sldId id="281" r:id="rId26"/>
    <p:sldId id="282" r:id="rId27"/>
    <p:sldId id="277" r:id="rId28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F0900-921C-4A0E-AF5B-C0D53085DB04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F397A-801F-4559-BC22-B16DAA610E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01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4899-0FF1-4432-8E4E-7429BDAC9C4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9A48-F660-47C6-B504-E2C03CACA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4899-0FF1-4432-8E4E-7429BDAC9C4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9A48-F660-47C6-B504-E2C03CACA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4899-0FF1-4432-8E4E-7429BDAC9C4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9A48-F660-47C6-B504-E2C03CACAC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4899-0FF1-4432-8E4E-7429BDAC9C4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9A48-F660-47C6-B504-E2C03CACA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4899-0FF1-4432-8E4E-7429BDAC9C4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9A48-F660-47C6-B504-E2C03CACA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4899-0FF1-4432-8E4E-7429BDAC9C4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9A48-F660-47C6-B504-E2C03CACA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4899-0FF1-4432-8E4E-7429BDAC9C4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9A48-F660-47C6-B504-E2C03CACA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4899-0FF1-4432-8E4E-7429BDAC9C4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9A48-F660-47C6-B504-E2C03CACA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4899-0FF1-4432-8E4E-7429BDAC9C4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9A48-F660-47C6-B504-E2C03CACA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4899-0FF1-4432-8E4E-7429BDAC9C4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9A48-F660-47C6-B504-E2C03CACA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4899-0FF1-4432-8E4E-7429BDAC9C4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9A48-F660-47C6-B504-E2C03CACA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554899-0FF1-4432-8E4E-7429BDAC9C4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EC9A48-F660-47C6-B504-E2C03CACAC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3008313" cy="4697427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900" dirty="0" smtClean="0"/>
              <a:t>Как сделать так, чтобы в век Интернета и новых технологий детям интересно было обучаться?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/>
              <a:t>Как сделать предметно – развивающую среду в группах комфортной и уютной, чтобы дошколятам было интересно и весело проводить время в нашем детском саду. Неужели современные педагоги утратили творческую жилку и не способны создавать нечто новое и интересное?</a:t>
            </a:r>
          </a:p>
          <a:p>
            <a:pPr algn="ctr"/>
            <a:r>
              <a:rPr lang="ru-RU" dirty="0"/>
              <a:t> </a:t>
            </a:r>
            <a:r>
              <a:rPr lang="ru-RU" sz="2400" b="1" dirty="0" smtClean="0"/>
              <a:t>Давайте выясним актуальность сегодняшней проблемы!</a:t>
            </a:r>
          </a:p>
          <a:p>
            <a:pPr algn="just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620688"/>
            <a:ext cx="3352800" cy="1252728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На дворе </a:t>
            </a:r>
            <a:r>
              <a:rPr lang="en-US" sz="2800" i="1" u="sng" dirty="0" smtClean="0">
                <a:solidFill>
                  <a:srgbClr val="7030A0"/>
                </a:solidFill>
              </a:rPr>
              <a:t>XXI</a:t>
            </a:r>
            <a:r>
              <a:rPr lang="en-US" sz="2800" i="1" dirty="0" smtClean="0">
                <a:solidFill>
                  <a:srgbClr val="7030A0"/>
                </a:solidFill>
              </a:rPr>
              <a:t> </a:t>
            </a:r>
            <a:r>
              <a:rPr lang="ru-RU" sz="2800" i="1" dirty="0" smtClean="0">
                <a:solidFill>
                  <a:srgbClr val="7030A0"/>
                </a:solidFill>
              </a:rPr>
              <a:t>век.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E:\фото развивающая среда\100_5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51375" y="2270125"/>
            <a:ext cx="3905250" cy="2927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ориентирован на создание условий для изменения в соответствии со вкусом, настроением и возможностями детей. Игровые комнаты для детей каждой возрастной группы – это зона стабильности.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В них должны быть:</a:t>
            </a:r>
          </a:p>
          <a:p>
            <a:pPr algn="just"/>
            <a:r>
              <a:rPr lang="ru-RU" dirty="0" err="1" smtClean="0"/>
              <a:t>Сборно</a:t>
            </a:r>
            <a:r>
              <a:rPr lang="ru-RU" dirty="0" smtClean="0"/>
              <a:t> – разборная мебель;</a:t>
            </a:r>
          </a:p>
          <a:p>
            <a:pPr algn="just"/>
            <a:r>
              <a:rPr lang="ru-RU" dirty="0" smtClean="0"/>
              <a:t>Игрушечная мебель;</a:t>
            </a:r>
          </a:p>
          <a:p>
            <a:pPr algn="just"/>
            <a:r>
              <a:rPr lang="ru-RU" dirty="0" smtClean="0"/>
              <a:t>Ёмкости для хранения игрушек;</a:t>
            </a:r>
          </a:p>
          <a:p>
            <a:pPr algn="just"/>
            <a:r>
              <a:rPr lang="ru-RU" dirty="0" smtClean="0"/>
              <a:t>Игрушки;</a:t>
            </a:r>
          </a:p>
          <a:p>
            <a:pPr algn="just"/>
            <a:r>
              <a:rPr lang="ru-RU" dirty="0" smtClean="0"/>
              <a:t>Мягкие плоскости, подиумы для отдыха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Принцип стабильности - динамичности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50072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Желательно, чтобы все игровые блоки имели выход в универсальную игровую зону – это помещение с высокой степенью </a:t>
            </a:r>
            <a:r>
              <a:rPr lang="ru-RU" dirty="0" err="1" smtClean="0"/>
              <a:t>трансформируемости</a:t>
            </a:r>
            <a:r>
              <a:rPr lang="ru-RU" dirty="0" smtClean="0"/>
              <a:t> пространства, с большим разнообразием предметного наполнения, здесь же возможно создание тематических зон (например, мягкая мебель как часть игровой).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Следует предусмотреть:</a:t>
            </a:r>
          </a:p>
          <a:p>
            <a:pPr algn="just"/>
            <a:r>
              <a:rPr lang="ru-RU" dirty="0" smtClean="0"/>
              <a:t>Использование игрового спортивного оборудования </a:t>
            </a:r>
          </a:p>
          <a:p>
            <a:pPr algn="just"/>
            <a:r>
              <a:rPr lang="ru-RU" dirty="0" smtClean="0"/>
              <a:t>Использование игровых столов сложной конфигурации; </a:t>
            </a:r>
          </a:p>
          <a:p>
            <a:pPr algn="just"/>
            <a:r>
              <a:rPr lang="ru-RU" dirty="0" smtClean="0"/>
              <a:t>Мебель – </a:t>
            </a:r>
            <a:r>
              <a:rPr lang="ru-RU" dirty="0" err="1" smtClean="0"/>
              <a:t>трансформер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Использование вертикальных разделителей;</a:t>
            </a:r>
          </a:p>
          <a:p>
            <a:pPr algn="just"/>
            <a:r>
              <a:rPr lang="ru-RU" dirty="0" smtClean="0"/>
              <a:t>Кукольный театр;</a:t>
            </a:r>
          </a:p>
          <a:p>
            <a:pPr algn="just"/>
            <a:r>
              <a:rPr lang="ru-RU" dirty="0" smtClean="0"/>
              <a:t>Костюмерную;</a:t>
            </a:r>
          </a:p>
          <a:p>
            <a:pPr algn="just"/>
            <a:r>
              <a:rPr lang="ru-RU" dirty="0" smtClean="0"/>
              <a:t>Игрушки – заменители.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D:\Фотографии\23 и 8 марта\23 и 8 марта\23 и 8 марта\DSC08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160011" cy="31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Фотографии\открытие, осенние праздники\DSC07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57" y="2924944"/>
            <a:ext cx="5551016" cy="369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Фотографии\открытие, осенние праздники\DSC080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1177">
            <a:off x="4979236" y="288808"/>
            <a:ext cx="3493419" cy="262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Принцип комплексирования и гибкого зонирования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102383" y="159026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реализует возможность построения непересекающихся сфер активности и позволяет детям заниматься одновременно разными видами деятельности, не мешая друг другу.</a:t>
            </a:r>
          </a:p>
          <a:p>
            <a:pPr algn="just">
              <a:buNone/>
            </a:pPr>
            <a:r>
              <a:rPr lang="ru-RU" dirty="0" smtClean="0"/>
              <a:t>        Игровые и тематические зоны или центры, секторы (общения, сюжетно – ролевых игр, </a:t>
            </a:r>
            <a:r>
              <a:rPr lang="ru-RU" dirty="0" err="1" smtClean="0"/>
              <a:t>строительно</a:t>
            </a:r>
            <a:r>
              <a:rPr lang="ru-RU" dirty="0" smtClean="0"/>
              <a:t> – конструктивных игр, театральный, изобразительного искусства, развития </a:t>
            </a:r>
            <a:r>
              <a:rPr lang="ru-RU" dirty="0" err="1" smtClean="0"/>
              <a:t>сенсорики</a:t>
            </a:r>
            <a:r>
              <a:rPr lang="ru-RU" dirty="0" smtClean="0"/>
              <a:t>, речи и грамотности, экспериментирования и исследований, спортивный) позволяют детям  объединиться подгруппами по общим интересам, месту отдыха, месту уединения.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Фотографии\ФОТО 2\DSC08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456">
            <a:off x="4260486" y="2039767"/>
            <a:ext cx="4791307" cy="359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Важно иметь большое количество «подручных» материалов (верёвок, коробочек, проволочек, колёс, ленточек), которые творчески используются для решения различных игровых проблем. В группах старших дошкольников необходимы также различные материалы, способствующие овладению чтением, математикой: печатные буквы, слова, таблицы, книги с крупным шрифтом, настольно – печатные игры с цифрами и буквами, ребусами, а также материалами, отражающими школьную тему: картинки о жизни школьников, школьные принадлежности, фотографии школьников – старших братьев или сестёр, атрибуты для игр в школу.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3384376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      Здесь важна эстетическая организация среды. Не секрет, что основную информацию человек получает при помощи зрения. Именно по этому следует уделять особое внимание визуальному оформлению предметной среды.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Принцип сочетания привычных и неординарных элементов.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3315" name="Picture 3" descr="D:\Фотографии\ФОТО 2\WP_20150826_16_29_06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94" y="1412777"/>
            <a:ext cx="238648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Фотографии\ФОТО 2\WP_20150826_16_30_59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9353"/>
            <a:ext cx="2707159" cy="48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4474840" cy="4785395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400" dirty="0" smtClean="0"/>
              <a:t>    реализует возможность для девочек и мальчиков проявлять свои склонности в соответствии с принятыми в нашем обществе нормами. Необходимы материалы, учитывающие интересы мальчиков и девочек как в труде, так и в игре. Мальчикам нужны инструменты для работы с деревом, девочкам с рукоделием.  Для развития творческого замысла в игре девочкам потребуются предметы женской одежды, украшения, сумочки и т. д.; мальчикам – детали военной формы, предметы обмундирования и вооружения рыцарей, русских богатырей, разнообразные технические игрушки.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Гендерный принцип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Фотографии\ФОТО 2\DSC08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56" y="1340768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E:\фото развивающая среда\100_16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634" y="3429000"/>
            <a:ext cx="3787982" cy="2697163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 descr="E:\фото развивающая среда\100_05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1" y="49755"/>
            <a:ext cx="3568013" cy="3102917"/>
          </a:xfrm>
          <a:prstGeom prst="rect">
            <a:avLst/>
          </a:prstGeom>
          <a:noFill/>
        </p:spPr>
      </p:pic>
      <p:pic>
        <p:nvPicPr>
          <p:cNvPr id="5122" name="Picture 2" descr="D:\Фотографии\ФОТО 2\DSC086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0681">
            <a:off x="512403" y="750724"/>
            <a:ext cx="3860173" cy="30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Фотографии\ФОТО 2\DSC086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754">
            <a:off x="4522489" y="3207036"/>
            <a:ext cx="4264245" cy="31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Принцип этапности и учёта возрастных особенностей ребёнка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8224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0" dirty="0" smtClean="0"/>
              <a:t>Отражает те образовательные задачи, которые поэтапно усложняются с его психологическим возрастом и ориентируются на зону «ближайшего развития»</a:t>
            </a:r>
            <a:endParaRPr lang="ru-RU" b="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357561"/>
            <a:ext cx="4040188" cy="276860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Игровых зон;</a:t>
            </a:r>
          </a:p>
          <a:p>
            <a:r>
              <a:rPr lang="ru-RU" dirty="0" smtClean="0"/>
              <a:t>Зон уединения;</a:t>
            </a:r>
          </a:p>
          <a:p>
            <a:r>
              <a:rPr lang="ru-RU" dirty="0" smtClean="0"/>
              <a:t>Современных игрушек;</a:t>
            </a:r>
          </a:p>
          <a:p>
            <a:r>
              <a:rPr lang="ru-RU" dirty="0" smtClean="0"/>
              <a:t>Развивающих игр;</a:t>
            </a:r>
          </a:p>
          <a:p>
            <a:r>
              <a:rPr lang="ru-RU" dirty="0" smtClean="0"/>
              <a:t>Дидактического и демонстрационного материала</a:t>
            </a:r>
          </a:p>
          <a:p>
            <a:r>
              <a:rPr lang="ru-RU" dirty="0" smtClean="0"/>
              <a:t>Материала для продуктивной деятельности;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8224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0" dirty="0" smtClean="0"/>
              <a:t>Для правильной организации самостоятельной деятельности</a:t>
            </a:r>
            <a:r>
              <a:rPr lang="ru-RU" dirty="0" smtClean="0"/>
              <a:t> </a:t>
            </a:r>
            <a:r>
              <a:rPr lang="ru-RU" b="0" dirty="0" smtClean="0"/>
              <a:t>необходимо создать развивающую предметную среду, которая предполагает наличие:</a:t>
            </a:r>
            <a:endParaRPr lang="ru-RU" dirty="0"/>
          </a:p>
        </p:txBody>
      </p:sp>
      <p:pic>
        <p:nvPicPr>
          <p:cNvPr id="1026" name="Picture 2" descr="E:\фото развивающая среда\100_52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43926" y="3429000"/>
            <a:ext cx="2024897" cy="2697163"/>
          </a:xfrm>
          <a:prstGeom prst="rect">
            <a:avLst/>
          </a:prstGeom>
          <a:noFill/>
        </p:spPr>
      </p:pic>
      <p:pic>
        <p:nvPicPr>
          <p:cNvPr id="12290" name="Picture 2" descr="D:\Фотографии\ФОТО 2\WP_20150826_15_14_05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2484">
            <a:off x="4934144" y="3304189"/>
            <a:ext cx="1909652" cy="3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r>
              <a:rPr lang="ru-RU" dirty="0" smtClean="0"/>
              <a:t>Атрибутики для творческой деятельности;</a:t>
            </a:r>
          </a:p>
          <a:p>
            <a:r>
              <a:rPr lang="ru-RU" dirty="0" smtClean="0"/>
              <a:t>Уголков экспериментирования;</a:t>
            </a:r>
          </a:p>
          <a:p>
            <a:r>
              <a:rPr lang="ru-RU" dirty="0" smtClean="0"/>
              <a:t>Уголка природы;</a:t>
            </a:r>
          </a:p>
          <a:p>
            <a:r>
              <a:rPr lang="ru-RU" dirty="0" smtClean="0"/>
              <a:t>Логопедического уголка;</a:t>
            </a:r>
          </a:p>
          <a:p>
            <a:r>
              <a:rPr lang="ru-RU" dirty="0" smtClean="0"/>
              <a:t>Фонотеки, видеотеки;</a:t>
            </a:r>
          </a:p>
          <a:p>
            <a:r>
              <a:rPr lang="ru-RU" dirty="0" smtClean="0"/>
              <a:t>Спортивного инвентаря и оборудования и т. д.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Фотографии\ФОТО 2\DSC08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1399"/>
            <a:ext cx="3847976" cy="28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графии\ФОТО 2\DSC086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5642"/>
            <a:ext cx="2551832" cy="340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b="1" dirty="0" smtClean="0"/>
              <a:t>Соответствие </a:t>
            </a:r>
            <a:r>
              <a:rPr lang="ru-RU" sz="4800" b="1" dirty="0" smtClean="0">
                <a:solidFill>
                  <a:srgbClr val="FF0000"/>
                </a:solidFill>
              </a:rPr>
              <a:t>развивающей предметно - пространственной среды </a:t>
            </a:r>
          </a:p>
          <a:p>
            <a:pPr algn="ctr">
              <a:buNone/>
            </a:pPr>
            <a:r>
              <a:rPr lang="ru-RU" sz="4800" b="1" dirty="0" smtClean="0"/>
              <a:t>в МБДОУ </a:t>
            </a:r>
          </a:p>
          <a:p>
            <a:pPr algn="ctr">
              <a:buNone/>
            </a:pPr>
            <a:r>
              <a:rPr lang="ru-RU" sz="4800" b="1" smtClean="0"/>
              <a:t>«Олонский</a:t>
            </a:r>
            <a:r>
              <a:rPr lang="ru-RU" sz="4800" b="1" dirty="0" smtClean="0"/>
              <a:t> детский сад» требованиям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ФГОС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851920" y="5931024"/>
            <a:ext cx="6501408" cy="92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Заведующий МБДОУ «</a:t>
            </a:r>
            <a:r>
              <a:rPr lang="ru-RU" sz="1800" b="1" dirty="0" err="1" smtClean="0"/>
              <a:t>Олонский</a:t>
            </a:r>
            <a:r>
              <a:rPr lang="ru-RU" sz="1800" b="1" dirty="0" smtClean="0"/>
              <a:t> детский сад»</a:t>
            </a:r>
            <a:br>
              <a:rPr lang="ru-RU" sz="1800" b="1" dirty="0" smtClean="0"/>
            </a:br>
            <a:r>
              <a:rPr lang="ru-RU" sz="1800" b="1" dirty="0" smtClean="0"/>
              <a:t>Казакова Ирина Владимировна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Фотографии\ФОТО 2\DSC086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" y="9475"/>
            <a:ext cx="3916516" cy="293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графии\ФОТО 2\DSC086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2979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Фотографии\ФОТО 2\DSC086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10" y="2946862"/>
            <a:ext cx="4706850" cy="35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Фотографии\ФОТО 2\WP_20150826_15_14_23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940152" cy="33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Фотографии\Участки 2015\WP_20150821_10_43_43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15750"/>
            <a:ext cx="5436096" cy="305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Материалы и оборудование должны создавать оптимально насыщенную целостную, многофункциональную, трансформирующуюся среду и обеспечивать реализацию ООП в совместной деятельности взрослого и детей и самостоятельной деятельности детей не только в рамках непосредственной образовательной деятельности, но и при проведении режимных моментов.</a:t>
            </a:r>
          </a:p>
          <a:p>
            <a:pPr algn="just">
              <a:buNone/>
            </a:pPr>
            <a:r>
              <a:rPr lang="ru-RU" dirty="0" smtClean="0"/>
              <a:t>     Традиционные материалы и материалы нового поколения должны подбираться сбалансированно, сообразно педагогической ценности. Среда не должна быть архаичной, она должна быть созвучна времени но и традиционные материалы, показавшие свою развивающую ценность, не должны полностью вытесняться в угоду «новому» как ценному самому по себе.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357166"/>
            <a:ext cx="4038600" cy="57689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Развивающая предметно – пространственная среда должна подбираться с учётом принципа интеграции образовательных областей, материалы и оборудование для одной образовательной области могут использоваться и в ходе реализации других областей.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5105400" y="2332037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D:\Фотографии\ФОТО 2\DSC08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05" y="39422"/>
            <a:ext cx="4504643" cy="337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Фотографии\ФОТО 2\DSC086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4436">
            <a:off x="4880401" y="2865918"/>
            <a:ext cx="2800859" cy="37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85728"/>
            <a:ext cx="4038600" cy="584043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В условиях работы по ФГОС игра остаётся важной и неотъемлемой частью детской деятельности.</a:t>
            </a:r>
          </a:p>
          <a:p>
            <a:pPr algn="just">
              <a:buNone/>
            </a:pPr>
            <a:r>
              <a:rPr lang="ru-RU" dirty="0" smtClean="0"/>
              <a:t>     </a:t>
            </a:r>
            <a:r>
              <a:rPr lang="ru-RU" b="1" dirty="0" smtClean="0"/>
              <a:t>Какие же атрибуты игры мы используем для развития ребёнка?</a:t>
            </a:r>
          </a:p>
          <a:p>
            <a:pPr algn="just">
              <a:buNone/>
            </a:pPr>
            <a:r>
              <a:rPr lang="ru-RU" b="1" dirty="0" smtClean="0"/>
              <a:t>     </a:t>
            </a:r>
            <a:r>
              <a:rPr lang="ru-RU" dirty="0" smtClean="0"/>
              <a:t>Типизируя материал для сюжетной игры, мы, прежде всего, будем ориентироваться на его сюжетообразующие функции, то есть на то, как он обеспечивает сюжет – воображаемую ситуацию.</a:t>
            </a:r>
            <a:endParaRPr lang="ru-RU" dirty="0"/>
          </a:p>
        </p:txBody>
      </p:sp>
      <p:pic>
        <p:nvPicPr>
          <p:cNvPr id="5122" name="Picture 2" descr="E:\фото развивающая среда\100_537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53584">
            <a:off x="4822521" y="522877"/>
            <a:ext cx="3984994" cy="3031297"/>
          </a:xfrm>
          <a:prstGeom prst="rect">
            <a:avLst/>
          </a:prstGeom>
          <a:noFill/>
        </p:spPr>
      </p:pic>
      <p:pic>
        <p:nvPicPr>
          <p:cNvPr id="10242" name="Picture 2" descr="D:\Фотографии\ФОТО 2\DSC086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352928" cy="60486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основании всего вышеизложенного, хочется сказать об организации предметно-пространственной развивающей среды в МБДОУ «</a:t>
            </a:r>
            <a:r>
              <a:rPr lang="ru-RU" sz="2400" dirty="0" err="1" smtClean="0"/>
              <a:t>Олонский</a:t>
            </a:r>
            <a:r>
              <a:rPr lang="ru-RU" sz="2400" dirty="0" smtClean="0"/>
              <a:t> детский сад»,  развитием которой мы занимаемся с 2013 года, для чего вначале была изучена вся документация по обеспечению максимальной реализации образовательного потенциала пространства ДОУ, начиная с Федерального государственного образовательного стандарта дошкольного образования (Приказ Министерства образования и науки РФ от 17 октября №1155)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3744415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147248" cy="579350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После изучения необходимой литературы, в ДОУ был проведён педсовет  «Предметно-пространственная развивающая среда в ДОУ на </a:t>
            </a:r>
            <a:r>
              <a:rPr lang="ru-RU" sz="2400" dirty="0" err="1" smtClean="0"/>
              <a:t>основаниии</a:t>
            </a:r>
            <a:r>
              <a:rPr lang="ru-RU" sz="2400" dirty="0" smtClean="0"/>
              <a:t> ФГОС ДО», на котором были рассмотрены выступления педагогов по организации ППС в нашем детском саду. В результате педсовета был выработан </a:t>
            </a:r>
            <a:r>
              <a:rPr lang="ru-RU" sz="2400" smtClean="0"/>
              <a:t>план действий:</a:t>
            </a:r>
          </a:p>
          <a:p>
            <a:r>
              <a:rPr lang="ru-RU" sz="2400" smtClean="0"/>
              <a:t> 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9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4683" y="938316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sz="quarter" idx="13"/>
          </p:nvPr>
        </p:nvSpPr>
        <p:spPr>
          <a:xfrm>
            <a:off x="356693" y="188640"/>
            <a:ext cx="3274142" cy="546248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100" dirty="0" smtClean="0"/>
              <a:t>    </a:t>
            </a:r>
          </a:p>
          <a:p>
            <a:pPr algn="just">
              <a:buNone/>
            </a:pPr>
            <a:endParaRPr lang="ru-RU" sz="2100" dirty="0"/>
          </a:p>
          <a:p>
            <a:pPr algn="just">
              <a:buNone/>
            </a:pPr>
            <a:endParaRPr lang="ru-RU" sz="2100" dirty="0" smtClean="0"/>
          </a:p>
          <a:p>
            <a:pPr algn="just">
              <a:buNone/>
            </a:pPr>
            <a:endParaRPr lang="ru-RU" sz="2100" dirty="0"/>
          </a:p>
          <a:p>
            <a:pPr algn="just">
              <a:buNone/>
            </a:pPr>
            <a:r>
              <a:rPr lang="ru-RU" sz="2200" dirty="0" smtClean="0"/>
              <a:t>       </a:t>
            </a:r>
            <a:r>
              <a:rPr lang="ru-RU" b="1" dirty="0" smtClean="0"/>
              <a:t>Развитие ребёнка – дошкольника совершается в процессе  воспитания и обучения, то есть в активной, содержательной деятельности, организуемой педагогом в разнообразных формах его общения со взрослыми и сверстниками. Для этого вокруг ребёнка создаётся специальная педагогическая среда, в которой он живёт и учится самостоятельно.</a:t>
            </a:r>
          </a:p>
          <a:p>
            <a:pPr>
              <a:buNone/>
            </a:pPr>
            <a:endParaRPr lang="ru-RU" sz="22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D:\Фотографии\ФОТО 2\DSC086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115">
            <a:off x="4033096" y="2011440"/>
            <a:ext cx="4805268" cy="379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фото развивающая среда\100_6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63700">
            <a:off x="407200" y="3236393"/>
            <a:ext cx="3975747" cy="2981811"/>
          </a:xfrm>
          <a:prstGeom prst="rect">
            <a:avLst/>
          </a:prstGeom>
          <a:noFill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В этой среде дошкольник развивает свои физические функции, формирует сенсорные навыки, накапливает жизненный опыт, учит упорядочивать и сопоставлять разные предметы и явления, получает опыт эмоционально – практического взаимодействия со взрослыми и сверстниками, на собственном опыте приобретает знания.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Фотографии\ФОТО 2\DSC08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Развивающая предметно – пространственная среда в нашем ДОУ предоставляет каждому ребёнку равные возможности приобрести те или иные качества личности, возможности для его всестороннего развития.</a:t>
            </a:r>
          </a:p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НО НЕ ВСЯКАЯ СРЕДА МОЖЕТ БЫТЬ РАЗВИВАЮЩЕЙ!!!</a:t>
            </a:r>
          </a:p>
          <a:p>
            <a:pPr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Пространство организованное для детей в образовательной организации, может быть как мощным стимулом их развития, так и преградой, мешающей проявить индивидуальные творческие способности </a:t>
            </a:r>
            <a:r>
              <a:rPr lang="ru-RU" sz="2000" dirty="0" smtClean="0"/>
              <a:t>(Например: стихийность при отборе пособий, непродуманность, нерациональная организация, </a:t>
            </a:r>
            <a:r>
              <a:rPr lang="ru-RU" sz="2000" dirty="0" smtClean="0">
                <a:solidFill>
                  <a:srgbClr val="FF0000"/>
                </a:solidFill>
              </a:rPr>
              <a:t>жёсткость зонирования среды</a:t>
            </a:r>
            <a:r>
              <a:rPr lang="ru-RU" sz="2000" dirty="0" smtClean="0"/>
              <a:t>, нарушение эстетической гармонии)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Вопрос создания развивающей предметно – пространственной среды в ДОУ на сегодняшний день очень актуален. Это связано с тем, что в связи с введением ФГОС были разработаны требования к условиям реализации ООП дошкольного образования, в том числе требования к организации и обновлению развивающей предметно – пространственной среды дошкольной организации.</a:t>
            </a:r>
          </a:p>
          <a:p>
            <a:pPr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В соответствии с ФГОС ООП ДОУ строится с учётом принципа интеграции образовательных областей, согласуясь с возрастными возможностями и индивидуальными особенностями воспитанников. Решение же программных образовательных задач предусматривается не только в совместной деятельности взрослого и детей, но и в самостоятельной деятельности детей, а также при проведении режимных моментов.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   Таким образом, организация развивающей среды в ДОУ с учётом ФГОС должна строиться так, чтобы дать возможность наиболее эффективно развивать индивидуальность каждого ребёнка с учётом его склонностей, интересов, уровня активности. Необходимо обогатить среду элементами, стимулирующими познавательную, эмоциональную, двигательную деятельность детей.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/>
              <a:t>В</a:t>
            </a:r>
            <a:r>
              <a:rPr lang="ru-RU" dirty="0" smtClean="0"/>
              <a:t>ажно правильно подойти к вопросу создания развивающей предметно – пространственной среды. Внимательно наблюдая за воспитанниками, за каждым ребёнком, педагоги группы должны вдумчиво и рационально организовать развивающее пространство своей группы. Также важно при формировании развивающей предметно – пространственной среды учитывать принципы её построения, рекомендованные ФГОС.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Принцип ориентирован на организацию пространства для общения взрослого с ребёнком. Известно, что задушевное общение взрослого с ребёнком, доверительные беседы ведутся на основе пространственного принципа «глаза в глаза». Такую возможность даёт соответствующая организация обстановки в группе, которая позволяет сблизить, уровнять пространственные позиции ребёнка и взрослого.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   Здесь уместно использование разновысокой мебели (горки, подиумы, уголки).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Принцип дистанции позиции </a:t>
            </a:r>
            <a:r>
              <a:rPr lang="ru-RU" sz="4000" dirty="0" smtClean="0"/>
              <a:t>при взаимодействии.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предоставляет возможность совместного участия взрослого и ребёнка в создании окружающей среды, которая может изменяться и легко трансформироваться. В групповых комнатах можно оборудовать центры песка и воды, мастерские, использовать ширмы. Для организации совместной деятельности обязательным в оборудовании являются материалы, активизирующие познавательную деятельность: развивающие игры, технические устройства и игрушки, модели, предметы для опытно – поисковой работы – магниты, увеличительные стёкла, пружинки, весы, мензурки и прочее; большой выбор природных материалов для изучения, экспериментирования, составления коллекций.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Принцип активности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842</TotalTime>
  <Words>1460</Words>
  <Application>Microsoft Office PowerPoint</Application>
  <PresentationFormat>Экран (4:3)</PresentationFormat>
  <Paragraphs>77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На дворе XXI век. </vt:lpstr>
      <vt:lpstr>Заведующий МБДОУ «Олонский детский сад» Казакова Ирина Владимировна</vt:lpstr>
      <vt:lpstr>Презентация PowerPoint</vt:lpstr>
      <vt:lpstr>В этой среде дошкольник развивает свои физические функции, формирует сенсорные навыки, накапливает жизненный опыт, учит упорядочивать и сопоставлять разные предметы и явления, получает опыт эмоционально – практического взаимодействия со взрослыми и сверстниками, на собственном опыте приобретает знания.</vt:lpstr>
      <vt:lpstr>Презентация PowerPoint</vt:lpstr>
      <vt:lpstr>Презентация PowerPoint</vt:lpstr>
      <vt:lpstr>Презентация PowerPoint</vt:lpstr>
      <vt:lpstr>Принцип дистанции позиции при взаимодействии.</vt:lpstr>
      <vt:lpstr>Принцип активности</vt:lpstr>
      <vt:lpstr>Принцип стабильности - динамичности</vt:lpstr>
      <vt:lpstr>Презентация PowerPoint</vt:lpstr>
      <vt:lpstr>Презентация PowerPoint</vt:lpstr>
      <vt:lpstr>Принцип комплексирования и гибкого зонирования</vt:lpstr>
      <vt:lpstr>Презентация PowerPoint</vt:lpstr>
      <vt:lpstr>Принцип сочетания привычных и неординарных элементов.</vt:lpstr>
      <vt:lpstr>Гендерный принцип</vt:lpstr>
      <vt:lpstr>Презентация PowerPoint</vt:lpstr>
      <vt:lpstr>Принцип этапности и учёта возрастных особенностей ребёнка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Кристина</dc:creator>
  <cp:lastModifiedBy>Детский сад</cp:lastModifiedBy>
  <cp:revision>68</cp:revision>
  <cp:lastPrinted>2015-08-26T09:31:26Z</cp:lastPrinted>
  <dcterms:created xsi:type="dcterms:W3CDTF">2014-11-20T02:36:02Z</dcterms:created>
  <dcterms:modified xsi:type="dcterms:W3CDTF">2015-10-21T02:50:19Z</dcterms:modified>
</cp:coreProperties>
</file>